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6" r:id="rId5"/>
    <p:sldId id="272" r:id="rId6"/>
    <p:sldId id="274" r:id="rId7"/>
    <p:sldId id="282" r:id="rId8"/>
    <p:sldId id="283" r:id="rId9"/>
    <p:sldId id="285" r:id="rId10"/>
    <p:sldId id="286" r:id="rId11"/>
    <p:sldId id="284" r:id="rId12"/>
    <p:sldId id="287" r:id="rId13"/>
    <p:sldId id="291" r:id="rId14"/>
    <p:sldId id="288" r:id="rId15"/>
    <p:sldId id="290" r:id="rId16"/>
    <p:sldId id="289" r:id="rId17"/>
    <p:sldId id="273" r:id="rId18"/>
    <p:sldId id="277" r:id="rId19"/>
    <p:sldId id="265" r:id="rId20"/>
    <p:sldId id="278" r:id="rId21"/>
    <p:sldId id="279" r:id="rId22"/>
    <p:sldId id="276" r:id="rId23"/>
    <p:sldId id="270" r:id="rId24"/>
    <p:sldId id="267" r:id="rId25"/>
    <p:sldId id="275" r:id="rId26"/>
    <p:sldId id="26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8CA65B8-D495-4BC6-956C-A29086F22F61}">
          <p14:sldIdLst>
            <p14:sldId id="256"/>
            <p14:sldId id="257"/>
            <p14:sldId id="258"/>
            <p14:sldId id="266"/>
            <p14:sldId id="272"/>
            <p14:sldId id="274"/>
            <p14:sldId id="282"/>
            <p14:sldId id="283"/>
            <p14:sldId id="285"/>
            <p14:sldId id="286"/>
            <p14:sldId id="284"/>
            <p14:sldId id="287"/>
            <p14:sldId id="291"/>
            <p14:sldId id="288"/>
            <p14:sldId id="290"/>
            <p14:sldId id="289"/>
          </p14:sldIdLst>
        </p14:section>
        <p14:section name="제목 없는 구역" id="{A19D4D84-79C9-40E6-9D76-F8A0896B31AD}">
          <p14:sldIdLst>
            <p14:sldId id="273"/>
            <p14:sldId id="277"/>
            <p14:sldId id="265"/>
            <p14:sldId id="278"/>
            <p14:sldId id="279"/>
            <p14:sldId id="276"/>
            <p14:sldId id="270"/>
            <p14:sldId id="267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7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0DE"/>
    <a:srgbClr val="55C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 autoAdjust="0"/>
    <p:restoredTop sz="90647" autoAdjust="0"/>
  </p:normalViewPr>
  <p:slideViewPr>
    <p:cSldViewPr snapToGrid="0">
      <p:cViewPr>
        <p:scale>
          <a:sx n="75" d="100"/>
          <a:sy n="75" d="100"/>
        </p:scale>
        <p:origin x="1338" y="-126"/>
      </p:cViewPr>
      <p:guideLst>
        <p:guide orient="horz" pos="377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7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1853-6EE6-4C6E-81DA-824E575F970A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EF58C-6CDE-463C-B904-5EB5619D60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76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D3576-899C-4488-9C68-E384C598CE20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 err="1" smtClean="0"/>
              <a:t>ㅇ르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43283-4ED8-416A-85DA-5939B77D4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1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말이 복잡하다</a:t>
            </a:r>
            <a:r>
              <a:rPr lang="en-US" altLang="ko-KR" dirty="0" smtClean="0"/>
              <a:t>. – </a:t>
            </a:r>
            <a:r>
              <a:rPr lang="ko-KR" altLang="en-US" dirty="0" err="1" smtClean="0"/>
              <a:t>제목을통해</a:t>
            </a:r>
            <a:r>
              <a:rPr lang="ko-KR" altLang="en-US" dirty="0" smtClean="0"/>
              <a:t> 문서가 </a:t>
            </a:r>
            <a:r>
              <a:rPr lang="ko-KR" altLang="en-US" dirty="0" err="1" smtClean="0"/>
              <a:t>이해되야된다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이거떄메</a:t>
            </a:r>
            <a:r>
              <a:rPr lang="ko-KR" altLang="en-US" dirty="0" smtClean="0"/>
              <a:t> 문서가 </a:t>
            </a:r>
            <a:r>
              <a:rPr lang="ko-KR" altLang="en-US" dirty="0" err="1" smtClean="0"/>
              <a:t>이해가어려워진다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그림설명일떄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좌측배치을</a:t>
            </a:r>
            <a:r>
              <a:rPr lang="ko-KR" altLang="en-US" dirty="0" smtClean="0"/>
              <a:t> 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정리페이지만들때</a:t>
            </a:r>
            <a:r>
              <a:rPr lang="ko-KR" altLang="en-US" dirty="0" smtClean="0"/>
              <a:t> 상단의 목차를 </a:t>
            </a:r>
            <a:r>
              <a:rPr lang="ko-KR" altLang="en-US" dirty="0" err="1" smtClean="0"/>
              <a:t>기준으로표를만들고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그내용을</a:t>
            </a:r>
            <a:r>
              <a:rPr lang="ko-KR" altLang="en-US" dirty="0" smtClean="0"/>
              <a:t> 정리해서 말하는 </a:t>
            </a:r>
            <a:r>
              <a:rPr lang="ko-KR" altLang="en-US" dirty="0" err="1" smtClean="0"/>
              <a:t>정리페이지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문서방향성에메하다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읽어주는게아닌</a:t>
            </a:r>
            <a:r>
              <a:rPr lang="ko-KR" altLang="en-US" dirty="0" smtClean="0"/>
              <a:t> 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발표할 때에는 추가적인 </a:t>
            </a:r>
            <a:r>
              <a:rPr lang="ko-KR" altLang="en-US" dirty="0" err="1" smtClean="0"/>
              <a:t>분석내요이라던지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내용이적혀야된다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전체적으로 </a:t>
            </a:r>
            <a:r>
              <a:rPr lang="ko-KR" altLang="en-US" dirty="0" err="1" smtClean="0"/>
              <a:t>봤슬떄</a:t>
            </a:r>
            <a:r>
              <a:rPr lang="ko-KR" altLang="en-US" dirty="0" smtClean="0"/>
              <a:t> 분석을 통해 </a:t>
            </a:r>
            <a:r>
              <a:rPr lang="ko-KR" altLang="en-US" dirty="0" err="1" smtClean="0"/>
              <a:t>내생각이</a:t>
            </a:r>
            <a:r>
              <a:rPr lang="ko-KR" altLang="en-US" dirty="0" smtClean="0"/>
              <a:t> 들어나지 </a:t>
            </a:r>
            <a:r>
              <a:rPr lang="ko-KR" altLang="en-US" dirty="0" err="1" smtClean="0"/>
              <a:t>않느낟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되더라</a:t>
            </a:r>
            <a:r>
              <a:rPr lang="en-US" altLang="ko-KR" baseline="0" dirty="0" smtClean="0"/>
              <a:t> – </a:t>
            </a:r>
            <a:r>
              <a:rPr lang="ko-KR" altLang="en-US" dirty="0" err="1" smtClean="0"/>
              <a:t>끝나면안된다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되더라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– </a:t>
            </a:r>
            <a:r>
              <a:rPr lang="ko-KR" altLang="en-US" baseline="0" dirty="0" err="1" smtClean="0"/>
              <a:t>내생각은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어떻다라고가는게</a:t>
            </a:r>
            <a:r>
              <a:rPr lang="ko-KR" altLang="en-US" baseline="0" dirty="0" smtClean="0"/>
              <a:t> 좋다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발표가 막히는 이유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발표할떄의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시작중간긑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안잡고</a:t>
            </a:r>
            <a:r>
              <a:rPr lang="ko-KR" altLang="en-US" baseline="0" dirty="0" smtClean="0"/>
              <a:t> 시작해서 내용이 이어지지가 않는다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작성할떄에도</a:t>
            </a:r>
            <a:r>
              <a:rPr lang="ko-KR" altLang="en-US" baseline="0" dirty="0" smtClean="0"/>
              <a:t> 중요하다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06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2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5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3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242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3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방향성이 </a:t>
            </a:r>
            <a:r>
              <a:rPr lang="ko-KR" altLang="en-US" dirty="0" err="1" smtClean="0"/>
              <a:t>제일크다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작성의도에</a:t>
            </a:r>
            <a:r>
              <a:rPr lang="ko-KR" altLang="en-US" dirty="0" smtClean="0"/>
              <a:t> 따라 목차가 정해지고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다른문서를</a:t>
            </a:r>
            <a:r>
              <a:rPr lang="ko-KR" altLang="en-US" dirty="0" smtClean="0"/>
              <a:t> 보고 방향성을</a:t>
            </a:r>
            <a:r>
              <a:rPr lang="ko-KR" altLang="en-US" baseline="0" dirty="0" smtClean="0"/>
              <a:t> 잡는</a:t>
            </a:r>
            <a:r>
              <a:rPr lang="ko-KR" altLang="en-US" dirty="0" smtClean="0"/>
              <a:t> 방식도 사용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게기스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문서방향성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다른문서를</a:t>
            </a:r>
            <a:r>
              <a:rPr lang="ko-KR" altLang="en-US" dirty="0" smtClean="0"/>
              <a:t> 보더라도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81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사진이 작아서 워드처럼 쓰고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사진의 배치가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규격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1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1.2</a:t>
            </a:r>
            <a:r>
              <a:rPr lang="ko-KR" altLang="en-US" dirty="0" smtClean="0"/>
              <a:t>번</a:t>
            </a:r>
            <a:r>
              <a:rPr lang="ko-KR" altLang="en-US" baseline="0" dirty="0" smtClean="0"/>
              <a:t> 목차의</a:t>
            </a:r>
            <a:r>
              <a:rPr lang="ko-KR" altLang="en-US" dirty="0" smtClean="0"/>
              <a:t> 간격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번 사진이 한 개사용이이상하다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err="1" smtClean="0"/>
              <a:t>사진규격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98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스텟이미지</a:t>
            </a:r>
            <a:r>
              <a:rPr lang="ko-KR" altLang="en-US" dirty="0" smtClean="0"/>
              <a:t> 추가하기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1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아이템을 획득해야되는 성장을 할 </a:t>
            </a:r>
            <a:r>
              <a:rPr lang="ko-KR" altLang="en-US" dirty="0" err="1" smtClean="0"/>
              <a:t>수있다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는것을</a:t>
            </a:r>
            <a:r>
              <a:rPr lang="ko-KR" altLang="en-US" dirty="0" smtClean="0"/>
              <a:t> 알려준다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유저는 </a:t>
            </a:r>
            <a:r>
              <a:rPr lang="ko-KR" altLang="en-US" dirty="0" err="1" smtClean="0"/>
              <a:t>강해지ㅣㄱ위해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탐험해서 아이템을 </a:t>
            </a:r>
            <a:r>
              <a:rPr lang="ko-KR" altLang="en-US" dirty="0" err="1" smtClean="0"/>
              <a:t>찾는것이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목적이된다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왜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메트로배니안는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탐색이주가된느게임이다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탐색의 목적의 다양화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4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2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메트로베니아특성상</a:t>
            </a:r>
            <a:r>
              <a:rPr lang="ko-KR" altLang="en-US" dirty="0" smtClean="0"/>
              <a:t> 아무대나 </a:t>
            </a:r>
            <a:r>
              <a:rPr lang="ko-KR" altLang="en-US" dirty="0" err="1" smtClean="0"/>
              <a:t>돌아다닐수</a:t>
            </a:r>
            <a:r>
              <a:rPr lang="ko-KR" altLang="en-US" dirty="0" smtClean="0"/>
              <a:t> 있으며 일반적인맵에 </a:t>
            </a:r>
            <a:r>
              <a:rPr lang="ko-KR" altLang="en-US" dirty="0" err="1" smtClean="0"/>
              <a:t>아무대서나</a:t>
            </a:r>
            <a:r>
              <a:rPr lang="ko-KR" altLang="en-US" dirty="0" smtClean="0"/>
              <a:t> 스킬을 얻을 </a:t>
            </a:r>
            <a:r>
              <a:rPr lang="ko-KR" altLang="en-US" dirty="0" err="1" smtClean="0"/>
              <a:t>수있다면</a:t>
            </a:r>
            <a:r>
              <a:rPr lang="ko-KR" altLang="en-US" dirty="0" smtClean="0"/>
              <a:t> 얻은 직후 </a:t>
            </a:r>
            <a:r>
              <a:rPr lang="ko-KR" altLang="en-US" dirty="0" err="1" smtClean="0"/>
              <a:t>바로쓰지않거나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필요성을 </a:t>
            </a:r>
            <a:r>
              <a:rPr lang="ko-KR" altLang="en-US" dirty="0" err="1" smtClean="0"/>
              <a:t>잘느끼지못해</a:t>
            </a:r>
            <a:r>
              <a:rPr lang="ko-KR" altLang="en-US" dirty="0" smtClean="0"/>
              <a:t> 스킬의 중요도의 </a:t>
            </a:r>
            <a:r>
              <a:rPr lang="ko-KR" altLang="en-US" dirty="0" err="1" smtClean="0"/>
              <a:t>가치가떨어진다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특수한장소에서 </a:t>
            </a:r>
            <a:r>
              <a:rPr lang="ko-KR" altLang="en-US" dirty="0" err="1" smtClean="0"/>
              <a:t>먹을수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있게하여</a:t>
            </a:r>
            <a:r>
              <a:rPr lang="ko-KR" altLang="en-US" dirty="0" smtClean="0"/>
              <a:t> 내가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88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43283-4ED8-416A-85DA-5939B77D43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445064" y="628857"/>
            <a:ext cx="2860270" cy="2860270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3954" y="1797417"/>
            <a:ext cx="140764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971078" y="1415597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24168" y="1459142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71078" y="2185341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24168" y="2228886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71078" y="3045543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24168" y="3089088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71078" y="3833297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424168" y="3876842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7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2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4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19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8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222776" y="241412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6797" y="332154"/>
            <a:ext cx="5052893" cy="4119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텍스트</a:t>
            </a:r>
            <a:endParaRPr lang="ko-KR" altLang="en-US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6318" y="332154"/>
            <a:ext cx="564022" cy="411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500354" y="995082"/>
            <a:ext cx="8143292" cy="5313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699150" y="5087063"/>
            <a:ext cx="7745700" cy="11407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19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222776" y="241412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6798" y="267759"/>
            <a:ext cx="5084066" cy="411956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텍스트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6318" y="332154"/>
            <a:ext cx="564022" cy="411956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500354" y="995082"/>
            <a:ext cx="8143292" cy="5313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32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3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4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4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5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BB1C-A64C-46FD-A50D-D15A1E14A6FD}" type="datetimeFigureOut">
              <a:rPr lang="ko-KR" altLang="en-US" smtClean="0"/>
              <a:t>2019-12-23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6C79E-DC51-45BF-9545-97AC103F72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04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75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6.jpg"/><Relationship Id="rId5" Type="http://schemas.openxmlformats.org/officeDocument/2006/relationships/image" Target="../media/image18.jpg"/><Relationship Id="rId10" Type="http://schemas.openxmlformats.org/officeDocument/2006/relationships/image" Target="../media/image41.jpeg"/><Relationship Id="rId4" Type="http://schemas.openxmlformats.org/officeDocument/2006/relationships/image" Target="../media/image38.png"/><Relationship Id="rId9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316735"/>
            <a:ext cx="9144000" cy="2172391"/>
          </a:xfrm>
          <a:prstGeom prst="rect">
            <a:avLst/>
          </a:prstGeom>
          <a:solidFill>
            <a:srgbClr val="55CFD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046163"/>
            <a:ext cx="7772400" cy="2387600"/>
          </a:xfrm>
        </p:spPr>
        <p:txBody>
          <a:bodyPr/>
          <a:lstStyle/>
          <a:p>
            <a:r>
              <a:rPr lang="ko-KR" altLang="en-US" dirty="0" smtClean="0"/>
              <a:t>플랫포머 장르 분석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04335"/>
            <a:ext cx="6858000" cy="1655762"/>
          </a:xfrm>
        </p:spPr>
        <p:txBody>
          <a:bodyPr/>
          <a:lstStyle/>
          <a:p>
            <a:r>
              <a:rPr lang="ko-KR" altLang="en-US" dirty="0" smtClean="0"/>
              <a:t>김현배</a:t>
            </a:r>
            <a:endParaRPr lang="en-US" altLang="ko-KR" dirty="0" smtClean="0"/>
          </a:p>
          <a:p>
            <a:r>
              <a:rPr lang="ko-KR" altLang="en-US" dirty="0" smtClean="0"/>
              <a:t>시간 </a:t>
            </a:r>
            <a:r>
              <a:rPr lang="en-US" altLang="ko-KR" dirty="0" smtClean="0"/>
              <a:t>: 16+4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1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251089"/>
            <a:ext cx="7602460" cy="1946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스테이터스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경험치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0741" y="3447610"/>
            <a:ext cx="7229647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몬스터처치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맵에</a:t>
            </a:r>
            <a:r>
              <a:rPr lang="ko-KR" altLang="en-US" sz="1200" dirty="0" smtClean="0"/>
              <a:t> 숨겨진 </a:t>
            </a:r>
            <a:r>
              <a:rPr lang="ko-KR" altLang="en-US" sz="1200" dirty="0" err="1" smtClean="0"/>
              <a:t>경험치셀을</a:t>
            </a:r>
            <a:r>
              <a:rPr lang="ko-KR" altLang="en-US" sz="1200" dirty="0" smtClean="0"/>
              <a:t> 통해 경험치를 획득 할 수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일정량이 모일 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포인트를 획득하며 특성을 배울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0741" y="4363391"/>
            <a:ext cx="752205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경험치의 존재이유와 포인트의 사용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게임에서 주 목표는 탐색이 이기때문에 위험을 감수하면서 몬스터를 잡을 이유가 없다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몬스터의 가치를 높이기 위해 처치 시 </a:t>
            </a:r>
            <a:r>
              <a:rPr lang="ko-KR" altLang="en-US" sz="1200" dirty="0" err="1" smtClean="0"/>
              <a:t>경험치라는</a:t>
            </a:r>
            <a:r>
              <a:rPr lang="ko-KR" altLang="en-US" sz="1200" dirty="0" smtClean="0"/>
              <a:t> 보상을 유저에게 주어 몬스터처치의 동기를 부여한다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경험치를 쌓아 얻은 포인트를 통해 특성을 배워 게임을 쉽게 플레이 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 단축을 위해 몬스터를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무시하는 플레이 등 다양한 플레이가 가능하다</a:t>
            </a:r>
            <a:r>
              <a:rPr lang="en-US" altLang="ko-KR" sz="1200" dirty="0" smtClean="0"/>
              <a:t>.</a:t>
            </a:r>
          </a:p>
          <a:p>
            <a:pPr marL="261938" indent="-809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smtClean="0"/>
              <a:t> </a:t>
            </a:r>
            <a:r>
              <a:rPr lang="ko-KR" altLang="en-US" sz="1200" dirty="0" err="1" smtClean="0"/>
              <a:t>다른요소에의해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가치가 낮아지는 요소에 특징을 부여하여 요소들의 개성을 표현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 t="31069" r="51510" b="40218"/>
          <a:stretch/>
        </p:blipFill>
        <p:spPr>
          <a:xfrm>
            <a:off x="1000520" y="1613034"/>
            <a:ext cx="1840832" cy="147686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1" t="37567" r="40633" b="33628"/>
          <a:stretch/>
        </p:blipFill>
        <p:spPr>
          <a:xfrm>
            <a:off x="2939480" y="1613034"/>
            <a:ext cx="1875099" cy="14815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35" y="1609226"/>
            <a:ext cx="2627453" cy="14779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0741" y="3094594"/>
            <a:ext cx="1743773" cy="250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몬스터 </a:t>
            </a:r>
            <a:r>
              <a:rPr lang="ko-KR" altLang="en-US" sz="1000" dirty="0" err="1" smtClean="0"/>
              <a:t>처치시</a:t>
            </a:r>
            <a:r>
              <a:rPr lang="ko-KR" altLang="en-US" sz="1000" dirty="0" smtClean="0"/>
              <a:t> 경험치 등장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863887" y="3094594"/>
            <a:ext cx="1950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필드에 숨겨진 </a:t>
            </a:r>
            <a:r>
              <a:rPr lang="ko-KR" altLang="en-US" sz="1000" dirty="0" err="1" smtClean="0"/>
              <a:t>경험치셀</a:t>
            </a:r>
            <a:r>
              <a:rPr lang="ko-KR" altLang="en-US" sz="1000" dirty="0" smtClean="0"/>
              <a:t> 획득</a:t>
            </a:r>
            <a:endParaRPr lang="ko-KR" altLang="en-US" sz="1000" dirty="0"/>
          </a:p>
        </p:txBody>
      </p:sp>
      <p:sp>
        <p:nvSpPr>
          <p:cNvPr id="22" name="오른쪽 화살표 21"/>
          <p:cNvSpPr/>
          <p:nvPr/>
        </p:nvSpPr>
        <p:spPr>
          <a:xfrm>
            <a:off x="4919175" y="2028830"/>
            <a:ext cx="490321" cy="77897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48008" y="3094594"/>
            <a:ext cx="2790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경험치 획득을 통해 얻은 포인트로 특성을 배움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05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9" t="10398" r="61586" b="21948"/>
          <a:stretch/>
        </p:blipFill>
        <p:spPr>
          <a:xfrm>
            <a:off x="2006560" y="1602710"/>
            <a:ext cx="1652369" cy="17616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8" t="12328" r="15855" b="21640"/>
          <a:stretch/>
        </p:blipFill>
        <p:spPr>
          <a:xfrm>
            <a:off x="4153096" y="1602711"/>
            <a:ext cx="3033984" cy="17616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0740" y="3610600"/>
            <a:ext cx="722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캐릭터가 쓸 수 있는 스킬 목록들과 스킬의 행동에 관련된 이미지를 보여준다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특수한 장소에서만 스킬 획득을 할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02642" y="3364379"/>
            <a:ext cx="1246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캐릭터의 </a:t>
            </a:r>
            <a:r>
              <a:rPr lang="ko-KR" altLang="en-US" sz="1000" dirty="0" err="1" smtClean="0"/>
              <a:t>스킬목록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085311" y="3364379"/>
            <a:ext cx="1786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정령의나무에서 스킬을 획득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스킬목록을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보여주는 이유와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특수한 장소에서만 획득이 가능한 이유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스킬목록을</a:t>
            </a:r>
            <a:r>
              <a:rPr lang="ko-KR" altLang="en-US" sz="1200" dirty="0" smtClean="0"/>
              <a:t> 보여줌으로써 유저에게 획득 동기 부여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스킬의 행동에 대한 간략한 이미지를 보여주어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직접 스킬을 사용했을 때의 상황을 상상하게 만들어서 획득 동기를 더 자극시킨다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특정한 장소에서 스킬을 얻음으로써 스킬의 중요도 강조하고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획득한 장소에서 스킬을 사용하는 상황을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만들어서 스킬의 숙련도와 활용방법을 익힌다</a:t>
            </a:r>
            <a:r>
              <a:rPr lang="en-US" altLang="ko-KR" sz="1200" dirty="0" smtClean="0"/>
              <a:t>.</a:t>
            </a:r>
          </a:p>
          <a:p>
            <a:pPr marL="266700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  </a:t>
            </a:r>
            <a:r>
              <a:rPr lang="ko-KR" altLang="en-US" sz="1200" dirty="0" smtClean="0"/>
              <a:t>플레이의</a:t>
            </a:r>
            <a:r>
              <a:rPr lang="ko-KR" altLang="en-US" sz="1200" dirty="0" smtClean="0"/>
              <a:t> 핵심이 되는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스킬의 중요성의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강조</a:t>
            </a:r>
            <a:r>
              <a:rPr lang="ko-KR" altLang="en-US" sz="1200" dirty="0" smtClean="0"/>
              <a:t>하면서 </a:t>
            </a:r>
            <a:r>
              <a:rPr lang="ko-KR" altLang="en-US" sz="1200" dirty="0" smtClean="0"/>
              <a:t>스킬을 사용 할 상황을 만들어서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숙련도를 빠르게 높임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특성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0740" y="3610600"/>
            <a:ext cx="7229647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포인트를 소모하여 캐릭터 스킬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행동을 보조해주는 특성을 배울 수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유틸리티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효율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공격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가지로 나뉘며 플레이 성향에 맞게 선택 하여 배울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320" y="3364379"/>
            <a:ext cx="218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특성을 </a:t>
            </a:r>
            <a:r>
              <a:rPr lang="ko-KR" altLang="en-US" sz="1000" dirty="0" smtClean="0"/>
              <a:t>배울 수 </a:t>
            </a:r>
            <a:r>
              <a:rPr lang="ko-KR" altLang="en-US" sz="1000" dirty="0" smtClean="0"/>
              <a:t>있는 특성 팝업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특성의 존재와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3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가지 계열이 있는 이유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몬스터 처치를 통해 얻은 보상이 게임에 영향을 주지 않으면 보상으로의 가치는 없기 때문에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특성이라는 게임에 플레이에 도움이 되는 시스템 보상으로 사용한다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탐사가 목적이지만 세부적인 플레이 성향은 다르기 때문에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특성을 통해 자신의 성향에 맞는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플레이를 할 수 있다</a:t>
            </a:r>
            <a:r>
              <a:rPr lang="en-US" altLang="ko-KR" sz="1200" dirty="0" smtClean="0"/>
              <a:t>.</a:t>
            </a:r>
          </a:p>
          <a:p>
            <a:pPr marL="261938" indent="-809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smtClean="0"/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보상에 대한 가치</a:t>
            </a:r>
            <a:r>
              <a:rPr lang="ko-KR" altLang="en-US" sz="1200" dirty="0" smtClean="0"/>
              <a:t>와 원하는 계열을 선택하여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플레이어 성향에 맞는 플레이의 다양화</a:t>
            </a:r>
            <a:r>
              <a:rPr lang="ko-KR" altLang="en-US" sz="1200" dirty="0" smtClean="0"/>
              <a:t>가 가능하다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54" y="1602710"/>
            <a:ext cx="3119120" cy="17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오브젝트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구조물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함정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0740" y="3610600"/>
            <a:ext cx="7229647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----</a:t>
            </a:r>
            <a:endParaRPr lang="en-US" altLang="ko-KR" sz="12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함정쪽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탐사가 </a:t>
            </a:r>
            <a:r>
              <a:rPr lang="ko-KR" altLang="en-US" sz="1200" dirty="0" smtClean="0"/>
              <a:t>목적이지만 세부적인 플레이 성향은 다르기 때문에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특성을 통해 자신의 성향에 맞는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플레이를 할 수 있다</a:t>
            </a:r>
            <a:r>
              <a:rPr lang="en-US" altLang="ko-KR" sz="1200" dirty="0" smtClean="0"/>
              <a:t>.</a:t>
            </a:r>
          </a:p>
          <a:p>
            <a:pPr marL="261938" indent="-809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smtClean="0"/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보상에 대한 가치</a:t>
            </a:r>
            <a:r>
              <a:rPr lang="ko-KR" altLang="en-US" sz="1200" dirty="0" smtClean="0"/>
              <a:t>와 원하는 계열을 선택하여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플레이어 성향에 맞는 플레이의 다양화</a:t>
            </a:r>
            <a:r>
              <a:rPr lang="ko-KR" altLang="en-US" sz="1200" dirty="0" smtClean="0"/>
              <a:t>가 가능하다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589234" y="3132654"/>
            <a:ext cx="218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점프로 </a:t>
            </a:r>
            <a:r>
              <a:rPr lang="ko-KR" altLang="en-US" sz="1000" dirty="0" err="1" smtClean="0"/>
              <a:t>피해야되는</a:t>
            </a:r>
            <a:r>
              <a:rPr lang="ko-KR" altLang="en-US" sz="1000" dirty="0" smtClean="0"/>
              <a:t> 함정</a:t>
            </a:r>
            <a:endParaRPr lang="ko-KR" altLang="en-US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2" t="47160" r="16861" b="27753"/>
          <a:stretch/>
        </p:blipFill>
        <p:spPr>
          <a:xfrm>
            <a:off x="1678612" y="1613034"/>
            <a:ext cx="2372285" cy="14768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48321" r="36323" b="24618"/>
          <a:stretch/>
        </p:blipFill>
        <p:spPr>
          <a:xfrm>
            <a:off x="5363600" y="1613034"/>
            <a:ext cx="2346960" cy="14768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82320" y="3132654"/>
            <a:ext cx="234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밟고 캐릭터가 이동을 할 수 있는 발판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968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오브젝트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구조물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함정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0740" y="3534026"/>
            <a:ext cx="722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점프액션을</a:t>
            </a:r>
            <a:r>
              <a:rPr lang="ko-KR" altLang="en-US" sz="1200" dirty="0" smtClean="0"/>
              <a:t> 통해 함정을 피하고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발판 위를 뛰어다니는 플레이를 하게 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시간이 지날수록 다양한 행동을 하게 만드는 함정과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도움을 주는 발판이 존재한다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9234" y="3132654"/>
            <a:ext cx="218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점프로 </a:t>
            </a:r>
            <a:r>
              <a:rPr lang="ko-KR" altLang="en-US" sz="1000" dirty="0" err="1" smtClean="0"/>
              <a:t>피해야되는</a:t>
            </a:r>
            <a:r>
              <a:rPr lang="ko-KR" altLang="en-US" sz="1000" dirty="0" smtClean="0"/>
              <a:t> 함정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dirty="0" smtClean="0"/>
              <a:t>구조물의 다양화</a:t>
            </a: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구조물에 따라 플레이어가 </a:t>
            </a:r>
            <a:r>
              <a:rPr lang="ko-KR" altLang="en-US" sz="1200" dirty="0" err="1" smtClean="0"/>
              <a:t>해야되는</a:t>
            </a:r>
            <a:r>
              <a:rPr lang="ko-KR" altLang="en-US" sz="1200" dirty="0" smtClean="0"/>
              <a:t> 행동이 제약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강요된다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유저의 플레이 성향에 </a:t>
            </a:r>
            <a:r>
              <a:rPr lang="ko-KR" altLang="en-US" sz="1200" dirty="0" err="1" smtClean="0"/>
              <a:t>대한고려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???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2" t="47160" r="16861" b="27753"/>
          <a:stretch/>
        </p:blipFill>
        <p:spPr>
          <a:xfrm>
            <a:off x="1678612" y="1613034"/>
            <a:ext cx="2372285" cy="14768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t="48321" r="36323" b="24618"/>
          <a:stretch/>
        </p:blipFill>
        <p:spPr>
          <a:xfrm>
            <a:off x="5363600" y="1613034"/>
            <a:ext cx="2346960" cy="14768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82320" y="3132654"/>
            <a:ext cx="234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밟고 캐릭터가 이동을 할 수 있는 발판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6957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오브젝트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지형</a:t>
            </a:r>
            <a:endParaRPr lang="en-US" altLang="ko-KR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0740" y="3534026"/>
            <a:ext cx="7229647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지형에다라</a:t>
            </a:r>
            <a:r>
              <a:rPr lang="ko-KR" altLang="en-US" sz="1200" smtClean="0"/>
              <a:t> 배경이나 등등 다라짐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589234" y="3132654"/>
            <a:ext cx="218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점프로 </a:t>
            </a:r>
            <a:r>
              <a:rPr lang="ko-KR" altLang="en-US" sz="1000" dirty="0" err="1" smtClean="0"/>
              <a:t>피해야되는</a:t>
            </a:r>
            <a:r>
              <a:rPr lang="ko-KR" altLang="en-US" sz="1000" dirty="0" smtClean="0"/>
              <a:t> 함정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dirty="0" smtClean="0"/>
              <a:t>구조물의 다양화</a:t>
            </a: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구조물에 따라 플레이어가 </a:t>
            </a:r>
            <a:r>
              <a:rPr lang="ko-KR" altLang="en-US" sz="1200" dirty="0" err="1" smtClean="0"/>
              <a:t>해야되는</a:t>
            </a:r>
            <a:r>
              <a:rPr lang="ko-KR" altLang="en-US" sz="1200" dirty="0" smtClean="0"/>
              <a:t> 행동이 제약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강요된다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유저의 플레이 성향에 </a:t>
            </a:r>
            <a:r>
              <a:rPr lang="ko-KR" altLang="en-US" sz="1200" dirty="0" err="1" smtClean="0"/>
              <a:t>대한고려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???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2320" y="3132654"/>
            <a:ext cx="234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밟고 캐릭터가 이동을 할 수 있는 발판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144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394200"/>
            <a:ext cx="7602460" cy="185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오브젝트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몬스터</a:t>
            </a:r>
            <a:endParaRPr lang="en-US" altLang="ko-KR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0740" y="3534026"/>
            <a:ext cx="722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점프액션을</a:t>
            </a:r>
            <a:r>
              <a:rPr lang="ko-KR" altLang="en-US" sz="1200" dirty="0" smtClean="0"/>
              <a:t> 통해 함정을 피하고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발판 위를 뛰어다니는 플레이를 하게 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시간이 지날수록 다양한 행동을 하게 만드는 함정과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도움을 주는 발판이 존재한다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9234" y="3132654"/>
            <a:ext cx="218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점프로 </a:t>
            </a:r>
            <a:r>
              <a:rPr lang="ko-KR" altLang="en-US" sz="1000" dirty="0" err="1" smtClean="0"/>
              <a:t>피해야되는</a:t>
            </a:r>
            <a:r>
              <a:rPr lang="ko-KR" altLang="en-US" sz="1000" dirty="0" smtClean="0"/>
              <a:t> 함정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741" y="4478885"/>
            <a:ext cx="7602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b="1" dirty="0" smtClean="0"/>
              <a:t>구조물의 다양화</a:t>
            </a: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구조물에 따라 플레이어가 </a:t>
            </a:r>
            <a:r>
              <a:rPr lang="ko-KR" altLang="en-US" sz="1200" dirty="0" err="1" smtClean="0"/>
              <a:t>해야되는</a:t>
            </a:r>
            <a:r>
              <a:rPr lang="ko-KR" altLang="en-US" sz="1200" dirty="0" smtClean="0"/>
              <a:t> 행동이 제약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강요된다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361950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유저의 플레이 성향에 </a:t>
            </a:r>
            <a:r>
              <a:rPr lang="ko-KR" altLang="en-US" sz="1200" dirty="0" err="1" smtClean="0"/>
              <a:t>대한고려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???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82320" y="3132654"/>
            <a:ext cx="2346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밟고 캐릭터가 이동을 할 수 있는 발판</a:t>
            </a:r>
            <a:endParaRPr lang="ko-KR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589234" y="1960880"/>
            <a:ext cx="96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일반몬스터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8960" y="1960880"/>
            <a:ext cx="136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활용가능한몬스터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8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8296" y="3438214"/>
            <a:ext cx="387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이동과 행동 키의 </a:t>
            </a:r>
            <a:r>
              <a:rPr lang="ko-KR" altLang="en-US" sz="1200" dirty="0"/>
              <a:t>완전한 독립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동일한 위치에 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행동 조작이 있을 시 조작이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몰려서 손의 피로함을 느낀다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325228"/>
            <a:ext cx="738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점프가 핵심이기 때문에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 키를 분리</a:t>
            </a:r>
            <a:r>
              <a:rPr lang="ko-KR" altLang="en-US" sz="1200" dirty="0" smtClean="0"/>
              <a:t>하여 조작의 불편함이 없게 해야 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익숙한 조작방식을 통해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쉽게 게임을 플레이를 시작</a:t>
            </a:r>
            <a:r>
              <a:rPr lang="ko-KR" altLang="en-US" sz="1200" dirty="0" smtClean="0"/>
              <a:t> 할 수 있어야 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3412" y="3438214"/>
            <a:ext cx="3482161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일반적인 조작 방식과 비슷한 방식을 사용하여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유저가 새로운 조작 방식을 배워야 되는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불편함이 없도록 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786797" y="332154"/>
            <a:ext cx="5582471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조작 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99707" y="1509590"/>
            <a:ext cx="3289428" cy="1585281"/>
            <a:chOff x="998178" y="1706452"/>
            <a:chExt cx="2882823" cy="1389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79" b="88525" l="6182" r="99273"/>
                      </a14:imgEffect>
                    </a14:imgLayer>
                  </a14:imgProps>
                </a:ext>
              </a:extLst>
            </a:blip>
            <a:srcRect t="16551" b="15527"/>
            <a:stretch/>
          </p:blipFill>
          <p:spPr>
            <a:xfrm>
              <a:off x="998178" y="1706452"/>
              <a:ext cx="2882823" cy="130302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8871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0B0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87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71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이동</a:t>
              </a:r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087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행동</a:t>
              </a:r>
              <a:endParaRPr lang="ko-KR" altLang="en-US" sz="1000" dirty="0"/>
            </a:p>
          </p:txBody>
        </p:sp>
      </p:grpSp>
      <p:pic>
        <p:nvPicPr>
          <p:cNvPr id="1026" name="Picture 2" descr="글림오브파이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92" y="1463936"/>
            <a:ext cx="2867548" cy="16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996292" y="2508539"/>
            <a:ext cx="985869" cy="555431"/>
          </a:xfrm>
          <a:prstGeom prst="rect">
            <a:avLst/>
          </a:prstGeom>
          <a:noFill/>
          <a:ln w="28575">
            <a:solidFill>
              <a:srgbClr val="0B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3827" y="2506842"/>
            <a:ext cx="547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이동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7971" y="2293621"/>
            <a:ext cx="985869" cy="770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23413" y="2291925"/>
            <a:ext cx="547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행동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9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330806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액션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캐릭터의 성능에 따라 액션 요소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조작 난이도적인 부분의 완화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플레이어의 즉각적인 반응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스킬사용등이 중요시된다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조작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캐릭터에</a:t>
                      </a:r>
                      <a:r>
                        <a:rPr lang="ko-KR" altLang="en-US" sz="1200" baseline="0" dirty="0" smtClean="0"/>
                        <a:t> 의해 난이도가 낮아지거나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보조적인 역할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액션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pic>
        <p:nvPicPr>
          <p:cNvPr id="1026" name="Picture 2" descr="액션플랫포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04" y="1208627"/>
            <a:ext cx="2467301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데드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89" y="1208627"/>
            <a:ext cx="2467302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플레이어의 조작이 중요 시 되는 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기본적인 이동 뿐만이 아닌 다양한 스킬들이 존재하며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난이도가 올라갈 수록 캐릭터도 성장하는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방식의 플레이 방향을 가지고있다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PC</a:t>
            </a:r>
            <a:r>
              <a:rPr lang="ko-KR" altLang="en-US" sz="1200" dirty="0" smtClean="0"/>
              <a:t>의 기준으로는 입출력 장치가 분리가 되어 있어 조작에 큰 어려움이 없지만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모바일의 경우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입출력장치가 합쳐져 있어 늘어나는 조작의 배치나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구성에 고려해야 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8719" y="2596484"/>
            <a:ext cx="803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데드셀</a:t>
            </a:r>
            <a:r>
              <a:rPr lang="en-US" altLang="ko-KR" sz="1000" dirty="0" smtClean="0"/>
              <a:t>(PC)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12597" y="2596484"/>
            <a:ext cx="1606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글림 오브 파이어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75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테일즈런너 게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66" y="1237629"/>
            <a:ext cx="2475922" cy="185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356" y="3439529"/>
            <a:ext cx="3466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모바일에 비해 다양한 조작이 가능하다는 특징을 사용하여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다양한 점프 액션을 표현</a:t>
            </a:r>
            <a:endParaRPr lang="en-US" altLang="ko-KR" sz="1200" dirty="0" smtClean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조작이 다양화에 따라 난이도가 대체적으로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높게 구성이 되어있으며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주로 피지컬적인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요소를 핵심으로 사용</a:t>
            </a:r>
            <a:endParaRPr lang="en-US" altLang="ko-KR" sz="1200" dirty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72367" y="3096906"/>
            <a:ext cx="104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테일즈 런너</a:t>
            </a:r>
            <a:r>
              <a:rPr lang="en-US" altLang="ko-KR" sz="1000" dirty="0" smtClean="0"/>
              <a:t>(PC)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573427" y="3439529"/>
            <a:ext cx="3896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플레이 중 외부적인 영향 많이 때문에 단순한 조작을 통해 쉬운 플레이를 사용한다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대부분은 낮은 난이도를 사용하지만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높은 난이도의 경우를 사용하는 경우 조작을 보조해주는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아이템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스킬 같은 요소들을 적극적으로 활용한다</a:t>
            </a:r>
            <a:r>
              <a:rPr lang="en-US" altLang="ko-KR" sz="1200" dirty="0" smtClean="0"/>
              <a:t>.	</a:t>
            </a:r>
          </a:p>
        </p:txBody>
      </p:sp>
      <p:pic>
        <p:nvPicPr>
          <p:cNvPr id="10" name="Picture 6" descr="쿠키런 게임화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11" y="1237630"/>
            <a:ext cx="3313565" cy="185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30360" y="3096905"/>
            <a:ext cx="1072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쿠키런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3356" y="5326352"/>
            <a:ext cx="739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기존 플레이 방식을 활용하면서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플레이 하는 기기에 맞게 조작의 난이도를 조절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캐릭터 조작 숙련도는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PC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는 유저의 피지컬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모바일은 외부적요소에 의존</a:t>
            </a:r>
            <a:r>
              <a:rPr lang="ko-KR" altLang="en-US" sz="1200" dirty="0" smtClean="0"/>
              <a:t>하는 영향이 크다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541106" cy="411956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와 모바일에서의 플랫포머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5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다이아몬드 23"/>
          <p:cNvSpPr/>
          <p:nvPr/>
        </p:nvSpPr>
        <p:spPr>
          <a:xfrm>
            <a:off x="445064" y="628857"/>
            <a:ext cx="2860270" cy="2860270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63954" y="1797417"/>
            <a:ext cx="140764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1078" y="2320566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24168" y="2364111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장르 소개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1078" y="3090310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4168" y="3133855"/>
            <a:ext cx="206966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플랫포머의 특징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1078" y="3878064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4168" y="3921609"/>
            <a:ext cx="35059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PC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모바일에서의 플랫포머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1078" y="4665818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4168" y="4709363"/>
            <a:ext cx="2159432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제작 시 고려사항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1638" y="858662"/>
            <a:ext cx="716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</a:rPr>
              <a:t>작성의도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플랫포머 장르에 대한 이해와 분석을 통해 개발할 게임에 사용하기 위해</a:t>
            </a:r>
            <a:endParaRPr lang="en-US" altLang="ko-KR" sz="1200" dirty="0" smtClean="0"/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 기기에 따라 달라지는 표현 방식 분석하여 제작 시 고려하면서 제작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794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17441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퍼즐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스킬 요소에 따라 오브젝트들의 활용 방법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해결방안이 제시됨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오브젝트의와 캐릭터의 스킬연관성에 의해 플레이가 결정된다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퍼즐 장르의 핵심요소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오브젝트의 구성에 따라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퍼즐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오브젝트들에 의해 플레이가 강요되는 것이 특징이다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플레이 시 유저가 오브젝트들의 행동과 캐릭터가 가지고있는 스킬의 상호작용을 알맞게 사용하여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다음 구간으로 넘어가는 플레이를 방향을 가지고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스킬은 오브젝트에 따라 자동적으로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변화되거나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오브젝트들의 행동이 달라지는 방향을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사용하고 있어서 조작 키는 단순하다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30477" y="2581689"/>
            <a:ext cx="657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림보</a:t>
            </a:r>
            <a:r>
              <a:rPr lang="en-US" altLang="ko-KR" sz="1000" dirty="0" smtClean="0"/>
              <a:t>(PC)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59088" y="2581689"/>
            <a:ext cx="103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더 램프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11" name="Picture 2" descr="더 램프 게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04" y="1208627"/>
            <a:ext cx="2467300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89" y="1208627"/>
            <a:ext cx="2467301" cy="13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2528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러닝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아바타용도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게임의 조작의 도움을 주는 역할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상황에 따른 즉각적인 반응속도가 요구됨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달리기에 방해물이 되는 요소로 게임의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러닝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맵에 배치되어 있는 오브젝트들을 플레이어가 캐릭터를 조작하여 앞으로 달려나가는 게임장르이다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PC</a:t>
            </a:r>
            <a:r>
              <a:rPr lang="ko-KR" altLang="en-US" sz="1200" dirty="0" smtClean="0"/>
              <a:t>에서의 러닝은 오브젝트와 캐릭터가 할 수 있는 점프 액션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행동이 많으며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조작숙련도에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따라 게임의 난이도가 결정된다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모바일에서의 러닝은 기기에 맞게 간단한 조작을 사용하기 때문에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캐릭터의 부가적인 스킬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시스템이 도움을 주는 방식을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6363" y="2596484"/>
            <a:ext cx="109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테일즈 런너</a:t>
            </a:r>
            <a:r>
              <a:rPr lang="en-US" altLang="ko-KR" sz="1000" dirty="0" smtClean="0"/>
              <a:t>(PC)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0567" y="2596484"/>
            <a:ext cx="103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템플런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3076" name="Picture 4" descr="테일즈런너 플레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13" y="1208626"/>
            <a:ext cx="1860013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1698" t="30865" r="55032" b="35965"/>
          <a:stretch/>
        </p:blipFill>
        <p:spPr>
          <a:xfrm>
            <a:off x="5485609" y="1208627"/>
            <a:ext cx="1734342" cy="13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제작시 고려사항</a:t>
            </a:r>
            <a:r>
              <a:rPr lang="en-US" altLang="ko-KR" dirty="0" smtClean="0"/>
              <a:t>-</a:t>
            </a:r>
            <a:r>
              <a:rPr lang="ko-KR" altLang="en-US" dirty="0" smtClean="0"/>
              <a:t>장르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17933"/>
              </p:ext>
            </p:extLst>
          </p:nvPr>
        </p:nvGraphicFramePr>
        <p:xfrm>
          <a:off x="504497" y="987973"/>
          <a:ext cx="8145518" cy="537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579">
                  <a:extLst>
                    <a:ext uri="{9D8B030D-6E8A-4147-A177-3AD203B41FA5}">
                      <a16:colId xmlns:a16="http://schemas.microsoft.com/office/drawing/2014/main" val="752304274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289610614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84594103"/>
                    </a:ext>
                  </a:extLst>
                </a:gridCol>
                <a:gridCol w="5812222">
                  <a:extLst>
                    <a:ext uri="{9D8B030D-6E8A-4147-A177-3AD203B41FA5}">
                      <a16:colId xmlns:a16="http://schemas.microsoft.com/office/drawing/2014/main" val="51016640"/>
                    </a:ext>
                  </a:extLst>
                </a:gridCol>
              </a:tblGrid>
              <a:tr h="53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요소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중요도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3134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액션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캐릭터의 성능에 따라 </a:t>
                      </a:r>
                      <a:r>
                        <a:rPr lang="ko-KR" altLang="en-US" sz="1400" dirty="0" err="1" smtClean="0"/>
                        <a:t>액션요소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조작 </a:t>
                      </a:r>
                      <a:r>
                        <a:rPr lang="ko-KR" altLang="en-US" sz="1400" dirty="0" err="1" smtClean="0"/>
                        <a:t>난이도적인</a:t>
                      </a:r>
                      <a:r>
                        <a:rPr lang="ko-KR" altLang="en-US" sz="1400" dirty="0" smtClean="0"/>
                        <a:t> 부분의 완화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1909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조작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플레이어의 즉각적인 반응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스킬사용등이 중요시된다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98118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오브젝트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조작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캐릭터에</a:t>
                      </a:r>
                      <a:r>
                        <a:rPr lang="ko-KR" altLang="en-US" sz="1400" baseline="0" dirty="0" smtClean="0"/>
                        <a:t> 의해 난이도가 낮아지는 경우가 많다</a:t>
                      </a:r>
                      <a:r>
                        <a:rPr lang="en-US" altLang="ko-KR" sz="1400" baseline="0" dirty="0" smtClean="0"/>
                        <a:t>.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697831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퍼즐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스킬요소에</a:t>
                      </a:r>
                      <a:r>
                        <a:rPr lang="ko-KR" altLang="en-US" sz="1200" dirty="0" smtClean="0"/>
                        <a:t> 따라 오브젝트들의 활용 방법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해결방안이 제시됨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15789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오브젝트의와 캐릭터의 스킬연관성의 중요도가 높기 때문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97740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퍼즐장르의</a:t>
                      </a:r>
                      <a:r>
                        <a:rPr lang="ko-KR" altLang="en-US" sz="1200" dirty="0" smtClean="0"/>
                        <a:t> 핵심요소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오브젝트의 구성에 따라 게임의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9170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러닝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달리는 </a:t>
                      </a:r>
                      <a:r>
                        <a:rPr lang="ko-KR" altLang="en-US" sz="1400" dirty="0" err="1" smtClean="0"/>
                        <a:t>캐릭터용도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게임의 조작의 도움을 주는 역할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59935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조작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오브젝트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상황에 따른 즉각적인 반응속도가 요구됨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44325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오브젝트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러닝의 방해물이 되는 요소가 제일중요하기 때문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9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8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13" y="1180516"/>
            <a:ext cx="6101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주 재미요소 멀까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컨트롤의 재미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도전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박스쳣다면</a:t>
            </a:r>
            <a:r>
              <a:rPr lang="ko-KR" altLang="en-US" dirty="0" smtClean="0"/>
              <a:t> 좌우 상하 여백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사진한개라면 상하좌우 비율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전체적인 </a:t>
            </a:r>
            <a:r>
              <a:rPr lang="ko-KR" altLang="en-US" dirty="0" err="1" smtClean="0"/>
              <a:t>장르에대한설명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제작시고려사항</a:t>
            </a:r>
            <a:endParaRPr lang="en-US" altLang="ko-KR" dirty="0" smtClean="0"/>
          </a:p>
          <a:p>
            <a:r>
              <a:rPr lang="ko-KR" altLang="en-US" dirty="0" smtClean="0"/>
              <a:t>플랫폼에 </a:t>
            </a:r>
            <a:r>
              <a:rPr lang="ko-KR" altLang="en-US" dirty="0" err="1" smtClean="0"/>
              <a:t>따달라지는</a:t>
            </a:r>
            <a:r>
              <a:rPr lang="ko-KR" altLang="en-US" dirty="0" smtClean="0"/>
              <a:t> 요소 모바일</a:t>
            </a:r>
            <a:r>
              <a:rPr lang="en-US" altLang="ko-KR" dirty="0" smtClean="0"/>
              <a:t>pc</a:t>
            </a:r>
          </a:p>
          <a:p>
            <a:r>
              <a:rPr lang="ko-KR" altLang="en-US" dirty="0" err="1" smtClean="0"/>
              <a:t>ㅂ라전방향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698" t="30865" r="55032" b="35965"/>
          <a:stretch/>
        </p:blipFill>
        <p:spPr>
          <a:xfrm>
            <a:off x="4914900" y="5715000"/>
            <a:ext cx="4229100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7084" t="19828" r="60000" b="49801"/>
          <a:stretch/>
        </p:blipFill>
        <p:spPr>
          <a:xfrm>
            <a:off x="4506810" y="1638299"/>
            <a:ext cx="4191000" cy="31242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8" t="86296" r="40104" b="2593"/>
          <a:stretch/>
        </p:blipFill>
        <p:spPr>
          <a:xfrm>
            <a:off x="4802085" y="4953000"/>
            <a:ext cx="1800225" cy="571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2" t="85322" r="40122" b="2878"/>
          <a:stretch/>
        </p:blipFill>
        <p:spPr>
          <a:xfrm>
            <a:off x="6705340" y="4971028"/>
            <a:ext cx="1634810" cy="5534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6440" r="20556" b="67264"/>
          <a:stretch/>
        </p:blipFill>
        <p:spPr>
          <a:xfrm>
            <a:off x="3098800" y="673100"/>
            <a:ext cx="5130800" cy="838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10398" r="61586" b="21948"/>
          <a:stretch/>
        </p:blipFill>
        <p:spPr>
          <a:xfrm>
            <a:off x="1651000" y="1511301"/>
            <a:ext cx="3263900" cy="3479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8" t="12328" r="15855" b="21640"/>
          <a:stretch/>
        </p:blipFill>
        <p:spPr>
          <a:xfrm>
            <a:off x="5664200" y="1553029"/>
            <a:ext cx="5849257" cy="33963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 t="27969" r="51510" b="40218"/>
          <a:stretch/>
        </p:blipFill>
        <p:spPr>
          <a:xfrm>
            <a:off x="2586603" y="4429616"/>
            <a:ext cx="1840832" cy="16362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1" t="37567" r="40633" b="33628"/>
          <a:stretch/>
        </p:blipFill>
        <p:spPr>
          <a:xfrm>
            <a:off x="3553428" y="2789499"/>
            <a:ext cx="1875099" cy="1481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49"/>
          <a:stretch/>
        </p:blipFill>
        <p:spPr>
          <a:xfrm>
            <a:off x="1130197" y="2568752"/>
            <a:ext cx="4762603" cy="23588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2" t="47160" r="16861" b="27753"/>
          <a:stretch/>
        </p:blipFill>
        <p:spPr>
          <a:xfrm>
            <a:off x="5872480" y="4064000"/>
            <a:ext cx="2072640" cy="12903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4" t="48321" r="38223" b="24618"/>
          <a:stretch/>
        </p:blipFill>
        <p:spPr>
          <a:xfrm>
            <a:off x="3789680" y="3342640"/>
            <a:ext cx="1859280" cy="13919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3"/>
          <a:srcRect l="40824" t="19749" r="28759" b="34445"/>
          <a:stretch/>
        </p:blipFill>
        <p:spPr>
          <a:xfrm>
            <a:off x="-7315199" y="88491"/>
            <a:ext cx="5562600" cy="47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6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0" y="1467537"/>
            <a:ext cx="3665652" cy="20660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82455" y="3516157"/>
            <a:ext cx="1119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셀레스트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동영상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08296" y="3920493"/>
            <a:ext cx="738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다양한 점프 액션을 사용할 수 있는 아이템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스킬요소등이 존재한다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공중에서 </a:t>
            </a:r>
            <a:r>
              <a:rPr lang="ko-KR" altLang="en-US" sz="1200" dirty="0"/>
              <a:t>점프를 한번 더 한다거나</a:t>
            </a:r>
            <a:r>
              <a:rPr lang="en-US" altLang="ko-KR" sz="1200" dirty="0"/>
              <a:t>, </a:t>
            </a:r>
            <a:r>
              <a:rPr lang="ko-KR" altLang="en-US" sz="1200" dirty="0"/>
              <a:t>공중에서 이동하는</a:t>
            </a:r>
            <a:r>
              <a:rPr lang="en-US" altLang="ko-KR" sz="1200" dirty="0"/>
              <a:t>,</a:t>
            </a:r>
            <a:r>
              <a:rPr lang="ko-KR" altLang="en-US" sz="1200" dirty="0"/>
              <a:t> 등 </a:t>
            </a:r>
            <a:r>
              <a:rPr lang="ko-KR" altLang="en-US" sz="1200" dirty="0" smtClean="0"/>
              <a:t>다양한 액션이 </a:t>
            </a:r>
            <a:r>
              <a:rPr lang="ko-KR" altLang="en-US" sz="1200" dirty="0"/>
              <a:t>가능하다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192228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단순한 발판 기능 뿐만이 아닌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플랫폼을 스토리텔링적인 요소</a:t>
            </a:r>
            <a:r>
              <a:rPr lang="ko-KR" altLang="en-US" sz="1200" dirty="0" smtClean="0"/>
              <a:t>로 활용</a:t>
            </a:r>
            <a:endParaRPr lang="en-US" altLang="ko-KR" sz="1200" dirty="0" smtClean="0"/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타 장르와 접목하여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색다른 장르를 만들어 새로운 재미</a:t>
            </a:r>
            <a:r>
              <a:rPr lang="ko-KR" altLang="en-US" sz="1200" dirty="0" smtClean="0"/>
              <a:t>를 창작</a:t>
            </a:r>
            <a:endParaRPr lang="en-US" altLang="ko-KR" sz="1200" dirty="0" smtClean="0"/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점프가 이후 새로운 액션을 통해 점프 액션의 다양화</a:t>
            </a:r>
            <a:r>
              <a:rPr lang="ko-KR" altLang="en-US" sz="1200" dirty="0" smtClean="0"/>
              <a:t>를 추구 </a:t>
            </a:r>
            <a:endParaRPr lang="en-US" altLang="ko-KR" sz="1200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플랫포머의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9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점프액션게임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203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8296" y="3438214"/>
            <a:ext cx="387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점프 키와 이동 키의 완전한 독립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동일한 위치에 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행동 조작이 있을 시 조작이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몰려서 손의 피로함을 느낀다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325228"/>
            <a:ext cx="738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점프가 핵심이기 때문에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 키를 분리</a:t>
            </a:r>
            <a:r>
              <a:rPr lang="ko-KR" altLang="en-US" sz="1200" dirty="0" smtClean="0"/>
              <a:t>하여 조작을 쉽게 해야 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단순한 점프액션뿐만이 아닌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유저들이 납득할만한 점프 액션을 사용</a:t>
            </a:r>
            <a:r>
              <a:rPr lang="ko-KR" altLang="en-US" sz="1200" dirty="0" smtClean="0"/>
              <a:t>해야 거부감이 적다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49988" y="3438214"/>
            <a:ext cx="3482161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기존과 다른 점프 조작을 사용할 경우 유저가 다시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조작방법을 익혀야 되어</a:t>
            </a:r>
            <a:r>
              <a:rPr lang="en-US" altLang="ko-KR" sz="1200" dirty="0"/>
              <a:t>,</a:t>
            </a:r>
            <a:r>
              <a:rPr lang="ko-KR" altLang="en-US" sz="1200" dirty="0"/>
              <a:t> 유저들은 불편함을 느낀다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3793748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플랫포머의</a:t>
            </a:r>
            <a:r>
              <a:rPr lang="ko-KR" altLang="en-US" dirty="0" smtClean="0"/>
              <a:t> 고려사항</a:t>
            </a:r>
            <a:r>
              <a:rPr lang="en-US" altLang="ko-KR" dirty="0" smtClean="0"/>
              <a:t>-</a:t>
            </a:r>
            <a:r>
              <a:rPr lang="ko-KR" altLang="en-US" dirty="0" smtClean="0"/>
              <a:t>조작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354" y="1002666"/>
            <a:ext cx="1601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</a:t>
            </a:r>
            <a:r>
              <a:rPr lang="en-US" altLang="ko-KR" b="1" dirty="0" smtClean="0"/>
              <a:t>. </a:t>
            </a:r>
            <a:r>
              <a:rPr lang="ko-KR" altLang="en-US" b="1" dirty="0" err="1" smtClean="0"/>
              <a:t>직관성</a:t>
            </a:r>
            <a:endParaRPr lang="en-US" altLang="ko-KR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80546" y="1002665"/>
            <a:ext cx="3751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</a:t>
            </a:r>
            <a:r>
              <a:rPr lang="en-US" altLang="ko-KR" b="1" dirty="0" smtClean="0"/>
              <a:t>. </a:t>
            </a:r>
            <a:r>
              <a:rPr lang="ko-KR" altLang="en-US" b="1" dirty="0" err="1" smtClean="0"/>
              <a:t>유저경험과</a:t>
            </a:r>
            <a:r>
              <a:rPr lang="ko-KR" altLang="en-US" b="1" dirty="0" smtClean="0"/>
              <a:t> 비슷하게  </a:t>
            </a:r>
            <a:r>
              <a:rPr lang="ko-KR" altLang="en-US" b="1" dirty="0" err="1" smtClean="0"/>
              <a:t>가야된다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862209" y="1578863"/>
            <a:ext cx="3289428" cy="1585281"/>
            <a:chOff x="998178" y="1706452"/>
            <a:chExt cx="2882823" cy="1389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79" b="88525" l="6182" r="99273"/>
                      </a14:imgEffect>
                    </a14:imgLayer>
                  </a14:imgProps>
                </a:ext>
              </a:extLst>
            </a:blip>
            <a:srcRect t="16551" b="15527"/>
            <a:stretch/>
          </p:blipFill>
          <p:spPr>
            <a:xfrm>
              <a:off x="998178" y="1706452"/>
              <a:ext cx="2882823" cy="130302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8871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0B0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87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71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이동</a:t>
              </a:r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087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행동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79" y="1240714"/>
            <a:ext cx="3564771" cy="208560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03356" y="3741334"/>
            <a:ext cx="7886700" cy="8140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ko-KR" altLang="en-US" sz="1200" dirty="0"/>
              <a:t>기존 플레이방식인 달리기</a:t>
            </a:r>
            <a:r>
              <a:rPr lang="en-US" altLang="ko-KR" sz="1200" dirty="0"/>
              <a:t>,</a:t>
            </a:r>
            <a:r>
              <a:rPr lang="ko-KR" altLang="en-US" sz="1200" dirty="0"/>
              <a:t>점프</a:t>
            </a:r>
            <a:r>
              <a:rPr lang="en-US" altLang="ko-KR" sz="1200" dirty="0"/>
              <a:t>,</a:t>
            </a:r>
            <a:r>
              <a:rPr lang="ko-KR" altLang="en-US" sz="1200" dirty="0"/>
              <a:t>밟기의 익숙한 액션을 사용하여 기존유저층을 쉽게 유입이 </a:t>
            </a:r>
            <a:r>
              <a:rPr lang="ko-KR" altLang="en-US" sz="1200" dirty="0" smtClean="0"/>
              <a:t>가능했다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77800" indent="-177800"/>
            <a:r>
              <a:rPr lang="ko-KR" altLang="en-US" sz="1200" dirty="0"/>
              <a:t>캐릭터가 </a:t>
            </a:r>
            <a:r>
              <a:rPr lang="ko-KR" altLang="en-US" sz="1200" dirty="0" smtClean="0"/>
              <a:t>조작 가능한 </a:t>
            </a:r>
            <a:r>
              <a:rPr lang="en-US" altLang="ko-KR" sz="1200" dirty="0"/>
              <a:t>“</a:t>
            </a:r>
            <a:r>
              <a:rPr lang="ko-KR" altLang="en-US" sz="1200" dirty="0"/>
              <a:t>캐피</a:t>
            </a:r>
            <a:r>
              <a:rPr lang="en-US" altLang="ko-KR" sz="1200" dirty="0"/>
              <a:t>”</a:t>
            </a:r>
            <a:r>
              <a:rPr lang="ko-KR" altLang="en-US" sz="1200" dirty="0"/>
              <a:t>라고 불리는 모자캐릭터를 추가하여 캡쳐</a:t>
            </a:r>
            <a:r>
              <a:rPr lang="en-US" altLang="ko-KR" sz="1200" dirty="0"/>
              <a:t>, </a:t>
            </a:r>
            <a:r>
              <a:rPr lang="ko-KR" altLang="en-US" sz="1200" dirty="0"/>
              <a:t>던지기</a:t>
            </a:r>
            <a:r>
              <a:rPr lang="en-US" altLang="ko-KR" sz="1200" dirty="0"/>
              <a:t>, </a:t>
            </a:r>
            <a:r>
              <a:rPr lang="ko-KR" altLang="en-US" sz="1200" dirty="0"/>
              <a:t>발판 등의 새로운 액션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pPr marL="177800" indent="-177800"/>
            <a:r>
              <a:rPr lang="ko-KR" altLang="en-US" sz="1200" dirty="0" smtClean="0"/>
              <a:t>기존 방식과 새로 추가된 </a:t>
            </a:r>
            <a:r>
              <a:rPr lang="ko-KR" altLang="en-US" sz="1200" dirty="0"/>
              <a:t>방식의 상호작용을 통해 새로운 재미를 유저들에게 주었다</a:t>
            </a:r>
            <a:r>
              <a:rPr lang="en-US" altLang="ko-KR" sz="1200" dirty="0"/>
              <a:t>.</a:t>
            </a:r>
          </a:p>
        </p:txBody>
      </p:sp>
      <p:pic>
        <p:nvPicPr>
          <p:cNvPr id="6150" name="Picture 6" descr="330px-Super_Mario_Odyssey%2C_Seaside_Kingd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455" y="1240714"/>
            <a:ext cx="3541769" cy="208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56259" y="3342815"/>
            <a:ext cx="252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캡쳐 액션을 사용하여 굼바로 변신한 상태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03356" y="5274015"/>
            <a:ext cx="7886700" cy="809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dirty="0"/>
              <a:t>플랫포머 장르의 제일 큰 장점이 </a:t>
            </a:r>
            <a:r>
              <a:rPr lang="ko-KR" altLang="en-US" sz="1200" b="1" dirty="0">
                <a:solidFill>
                  <a:srgbClr val="FF0000"/>
                </a:solidFill>
              </a:rPr>
              <a:t>간단한 게임요소</a:t>
            </a:r>
            <a:r>
              <a:rPr lang="ko-KR" altLang="en-US" sz="1200" dirty="0"/>
              <a:t>라는 것이다</a:t>
            </a:r>
            <a:r>
              <a:rPr lang="en-US" altLang="ko-KR" sz="1200" dirty="0"/>
              <a:t>.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 </a:t>
            </a:r>
            <a:r>
              <a:rPr lang="ko-KR" altLang="en-US" sz="1200" dirty="0"/>
              <a:t>타 장르에 쉽게 녹아 들 수 있으며</a:t>
            </a:r>
            <a:r>
              <a:rPr lang="en-US" altLang="ko-KR" sz="1200" dirty="0"/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타 장르의  요소들과 합쳐져서 </a:t>
            </a:r>
            <a:r>
              <a:rPr lang="ko-KR" altLang="en-US" sz="1200" b="1" dirty="0">
                <a:solidFill>
                  <a:srgbClr val="FF0000"/>
                </a:solidFill>
              </a:rPr>
              <a:t>다양한 재미</a:t>
            </a:r>
            <a:r>
              <a:rPr lang="ko-KR" altLang="en-US" sz="1200" dirty="0"/>
              <a:t> 유저에게 를 줄 수 있다</a:t>
            </a:r>
            <a:r>
              <a:rPr lang="en-US" altLang="ko-KR" sz="1200" dirty="0"/>
              <a:t>.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dirty="0"/>
              <a:t>기존 플랫포머의 유저층뿐만이 아닌</a:t>
            </a:r>
            <a:r>
              <a:rPr lang="en-US" altLang="ko-KR" sz="1200" dirty="0"/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타 장르의 </a:t>
            </a:r>
            <a:r>
              <a:rPr lang="ko-KR" altLang="en-US" sz="1200" b="1" dirty="0">
                <a:solidFill>
                  <a:srgbClr val="FF0000"/>
                </a:solidFill>
              </a:rPr>
              <a:t>유저층을 활용하여 많은 유저층을 확보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9215" y="3324162"/>
            <a:ext cx="1452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슈퍼 마리오 오디세이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예시게임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8296" y="3647788"/>
            <a:ext cx="7178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닌텐도에서 </a:t>
            </a:r>
            <a:r>
              <a:rPr lang="ko-KR" altLang="en-US" sz="1200" dirty="0"/>
              <a:t>발매한 </a:t>
            </a:r>
            <a:r>
              <a:rPr lang="en-US" altLang="ko-KR" sz="1200" dirty="0"/>
              <a:t>‘</a:t>
            </a:r>
            <a:r>
              <a:rPr lang="ko-KR" altLang="en-US" sz="1200" dirty="0"/>
              <a:t>동키콩</a:t>
            </a:r>
            <a:r>
              <a:rPr lang="en-US" altLang="ko-KR" sz="1200" dirty="0"/>
              <a:t>‘ </a:t>
            </a:r>
            <a:r>
              <a:rPr lang="ko-KR" altLang="en-US" sz="1200" dirty="0"/>
              <a:t>이 등장 하면서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플랫폼을 </a:t>
            </a:r>
            <a:r>
              <a:rPr lang="ko-KR" altLang="en-US" sz="1200" dirty="0"/>
              <a:t>점프하면서 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사다리 </a:t>
            </a:r>
            <a:r>
              <a:rPr lang="ko-KR" altLang="en-US" sz="1200" dirty="0"/>
              <a:t>타기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등 의 행동을 하는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플랫포머 라는 장르가 생겨나기 시작했으며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대표적인 예로 슈퍼마리오가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플랫폼 </a:t>
            </a:r>
            <a:r>
              <a:rPr lang="ko-KR" altLang="en-US" sz="1200" dirty="0"/>
              <a:t>이라는 발판을 의미한다</a:t>
            </a:r>
            <a:r>
              <a:rPr lang="en-US" altLang="ko-KR" sz="1200" dirty="0"/>
              <a:t>. </a:t>
            </a:r>
            <a:r>
              <a:rPr lang="ko-KR" altLang="en-US" sz="1200" dirty="0"/>
              <a:t>즉 플랫포머란 </a:t>
            </a:r>
            <a:r>
              <a:rPr lang="ko-KR" altLang="en-US" sz="1200" b="1" dirty="0">
                <a:solidFill>
                  <a:srgbClr val="FF0000"/>
                </a:solidFill>
              </a:rPr>
              <a:t>발판이 등장하는 게임</a:t>
            </a:r>
            <a:r>
              <a:rPr lang="ko-KR" altLang="en-US" sz="1200" dirty="0"/>
              <a:t>을 뜻한다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게임의 분류상 </a:t>
            </a:r>
            <a:r>
              <a:rPr lang="ko-KR" altLang="en-US" sz="1200" b="1" dirty="0">
                <a:solidFill>
                  <a:srgbClr val="FF0000"/>
                </a:solidFill>
              </a:rPr>
              <a:t>액션게임으로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분류</a:t>
            </a:r>
            <a:r>
              <a:rPr lang="ko-KR" altLang="en-US" sz="1200" dirty="0" smtClean="0"/>
              <a:t>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유저가 캐릭터를 조작하여 </a:t>
            </a:r>
            <a:r>
              <a:rPr lang="ko-KR" altLang="en-US" sz="1200" b="1" dirty="0">
                <a:solidFill>
                  <a:srgbClr val="FF0000"/>
                </a:solidFill>
              </a:rPr>
              <a:t>발판 위를 뛰어다니는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/>
            </a:r>
            <a:br>
              <a:rPr lang="en-US" altLang="ko-KR" sz="1200" b="1" dirty="0" smtClean="0">
                <a:solidFill>
                  <a:srgbClr val="FF0000"/>
                </a:solidFill>
              </a:rPr>
            </a:br>
            <a:r>
              <a:rPr lang="ko-KR" altLang="en-US" sz="1200" b="1" dirty="0" smtClean="0">
                <a:solidFill>
                  <a:srgbClr val="FF0000"/>
                </a:solidFill>
              </a:rPr>
              <a:t>점프컨트롤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중요한 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플레이어가 조작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스킬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오브젝트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발판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함정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몬스터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 요소들을 배치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구성을 통해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게임의 난이도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플레이가 결정된다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1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22"/>
          <a:stretch/>
        </p:blipFill>
        <p:spPr bwMode="auto">
          <a:xfrm>
            <a:off x="5001149" y="1470860"/>
            <a:ext cx="2526005" cy="190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81391" y="3378672"/>
            <a:ext cx="978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슈퍼마리오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00354" y="1002666"/>
            <a:ext cx="73860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플랫포머란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장르소개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551003" y="1598631"/>
            <a:ext cx="1892808" cy="545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AutoShape 2" descr="동키콩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8600"/>
          <a:stretch/>
        </p:blipFill>
        <p:spPr>
          <a:xfrm>
            <a:off x="1925955" y="1488188"/>
            <a:ext cx="2000250" cy="18608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36829" y="3378672"/>
            <a:ext cx="978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동키콩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3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787" y="3395245"/>
            <a:ext cx="73860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발판을 통해 게임의 배경이나 세계관을 나타낸다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2" b="12107"/>
          <a:stretch/>
        </p:blipFill>
        <p:spPr bwMode="auto">
          <a:xfrm>
            <a:off x="2864329" y="1472321"/>
            <a:ext cx="3415342" cy="13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8296" y="2878556"/>
            <a:ext cx="76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중력을 무시하거나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땅에 붙어있는 등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다양한 발판이 존재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캐릭터는 발판 위를 아무 문제없이 서 있을 수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/>
          </a:p>
        </p:txBody>
      </p:sp>
      <p:pic>
        <p:nvPicPr>
          <p:cNvPr id="21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/>
          <a:stretch/>
        </p:blipFill>
        <p:spPr bwMode="auto">
          <a:xfrm>
            <a:off x="985088" y="3853351"/>
            <a:ext cx="1509631" cy="11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23212" r="25265"/>
          <a:stretch/>
        </p:blipFill>
        <p:spPr bwMode="auto">
          <a:xfrm>
            <a:off x="4780091" y="3853351"/>
            <a:ext cx="1499580" cy="113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08296" y="5266424"/>
            <a:ext cx="767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숲을 배경으로 한다면 발판에 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흙 같은 요소를 추가하거나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성안이라면 발판에 카펫트가 깔려있는 등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b="1" dirty="0" smtClean="0">
                <a:solidFill>
                  <a:srgbClr val="FF0000"/>
                </a:solidFill>
              </a:rPr>
              <a:t>환경에 맞게 발판의 이미지가 달라진다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발판만 보더라도 대략적인 세계관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게임의분위기를 알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8" name="Picture 2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7" t="38943" r="26829" b="30538"/>
          <a:stretch/>
        </p:blipFill>
        <p:spPr bwMode="auto">
          <a:xfrm>
            <a:off x="2714171" y="3984267"/>
            <a:ext cx="1179653" cy="9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2" t="71951" r="27117" b="12304"/>
          <a:stretch/>
        </p:blipFill>
        <p:spPr bwMode="auto">
          <a:xfrm>
            <a:off x="6499123" y="4152252"/>
            <a:ext cx="1815935" cy="8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플랫포머의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354" y="1002666"/>
            <a:ext cx="73860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발판으로 활용되는 플랫폼이 존재한다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3226" y="4960944"/>
            <a:ext cx="1583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아이코노클라스트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53990" y="4960944"/>
            <a:ext cx="1583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오리와 눈 먼 숲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12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57738"/>
              </p:ext>
            </p:extLst>
          </p:nvPr>
        </p:nvGraphicFramePr>
        <p:xfrm>
          <a:off x="512064" y="1467538"/>
          <a:ext cx="8144256" cy="482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145">
                  <a:extLst>
                    <a:ext uri="{9D8B030D-6E8A-4147-A177-3AD203B41FA5}">
                      <a16:colId xmlns:a16="http://schemas.microsoft.com/office/drawing/2014/main" val="1475652080"/>
                    </a:ext>
                  </a:extLst>
                </a:gridCol>
                <a:gridCol w="1628940">
                  <a:extLst>
                    <a:ext uri="{9D8B030D-6E8A-4147-A177-3AD203B41FA5}">
                      <a16:colId xmlns:a16="http://schemas.microsoft.com/office/drawing/2014/main" val="1201512674"/>
                    </a:ext>
                  </a:extLst>
                </a:gridCol>
                <a:gridCol w="5605171">
                  <a:extLst>
                    <a:ext uri="{9D8B030D-6E8A-4147-A177-3AD203B41FA5}">
                      <a16:colId xmlns:a16="http://schemas.microsoft.com/office/drawing/2014/main" val="2832432190"/>
                    </a:ext>
                  </a:extLst>
                </a:gridCol>
              </a:tblGrid>
              <a:tr h="36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장르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이미지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9964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런앤건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플랫포머</a:t>
                      </a:r>
                      <a:r>
                        <a:rPr lang="en-US" altLang="ko-KR" sz="1200" dirty="0" smtClean="0"/>
                        <a:t>+</a:t>
                      </a:r>
                      <a:r>
                        <a:rPr lang="ko-KR" altLang="en-US" sz="1200" dirty="0" smtClean="0"/>
                        <a:t>슈팅 장르가 합쳐진 장르이다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플레이어가 총 혹은 원거리 공격이 가능한 무기를 기반으로 발판 사이를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뛰어다니면서 적을 처치하는 게임 방식을 사용한다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020204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러닝액션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자동으로 스크롤 되는 게임방식을 사용한다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플레이어의 의사와  상관없이 달리는 것에 집중이 되어있다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점프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함정을 피해 특정한 지점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최대한 멀리 가는 것을 목표로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36498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메트로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배니아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탈출이 불가능한 거대한 맵을 가지고 있으며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탐색하면 맵이 밝혀진다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게임초반에는 갈 수 없는 구역을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능력을 얻고 난 뒤 갈 수 있게 되어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ko-KR" altLang="en-US" sz="1200" baseline="0" dirty="0" smtClean="0"/>
                        <a:t>탐색을 중요시 하는 게임이다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27501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644500"/>
                  </a:ext>
                </a:extLst>
              </a:tr>
            </a:tbl>
          </a:graphicData>
        </a:graphic>
      </p:graphicFrame>
      <p:pic>
        <p:nvPicPr>
          <p:cNvPr id="18" name="Picture 4" descr="메탈슬러그3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4"/>
          <a:stretch/>
        </p:blipFill>
        <p:spPr bwMode="auto">
          <a:xfrm>
            <a:off x="1576344" y="1866381"/>
            <a:ext cx="1280582" cy="82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쿠키런 게임화면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54" y="3020928"/>
            <a:ext cx="1301727" cy="7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할로우 나이트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94" y="4126837"/>
            <a:ext cx="1285423" cy="7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플랫포머의 특징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41678" y="2695493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메탈슬러그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902403" y="3785724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쿠키런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7886" y="4929983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할로우 나이트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00354" y="1002666"/>
            <a:ext cx="73860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다른요소들과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활용이 쉽다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2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0" y="1467537"/>
            <a:ext cx="3665652" cy="20660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82455" y="3516157"/>
            <a:ext cx="1119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셀레스트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동영상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08296" y="3920493"/>
            <a:ext cx="738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다양한 점프 액션을 사용할 수 있는 아이템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스킬요소등이 존재한다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공중에서 </a:t>
            </a:r>
            <a:r>
              <a:rPr lang="ko-KR" altLang="en-US" sz="1200" dirty="0"/>
              <a:t>점프를 한번 더 한다거나</a:t>
            </a:r>
            <a:r>
              <a:rPr lang="en-US" altLang="ko-KR" sz="1200" dirty="0"/>
              <a:t>, </a:t>
            </a:r>
            <a:r>
              <a:rPr lang="ko-KR" altLang="en-US" sz="1200" dirty="0"/>
              <a:t>공중에서 이동하는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등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점프를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기반으로한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다양한 액션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가능하다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플랫포머의 특징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9" y="1002666"/>
            <a:ext cx="738606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15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점프액션게임</a:t>
            </a:r>
            <a:endParaRPr lang="en-US" altLang="ko-KR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1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예시 게임의시스템 분석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04506"/>
              </p:ext>
            </p:extLst>
          </p:nvPr>
        </p:nvGraphicFramePr>
        <p:xfrm>
          <a:off x="1176690" y="1098319"/>
          <a:ext cx="6824751" cy="285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599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2499776">
                  <a:extLst>
                    <a:ext uri="{9D8B030D-6E8A-4147-A177-3AD203B41FA5}">
                      <a16:colId xmlns:a16="http://schemas.microsoft.com/office/drawing/2014/main" val="2552882019"/>
                    </a:ext>
                  </a:extLst>
                </a:gridCol>
                <a:gridCol w="903181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  <a:gridCol w="2509195">
                  <a:extLst>
                    <a:ext uri="{9D8B030D-6E8A-4147-A177-3AD203B41FA5}">
                      <a16:colId xmlns:a16="http://schemas.microsoft.com/office/drawing/2014/main" val="362889327"/>
                    </a:ext>
                  </a:extLst>
                </a:gridCol>
              </a:tblGrid>
              <a:tr h="328237">
                <a:tc rowSpan="4"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</a:rPr>
                        <a:t>이름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오리와 눈먼 숲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282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메트로배니아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063140"/>
                  </a:ext>
                </a:extLst>
              </a:tr>
              <a:tr h="32823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</a:rPr>
                        <a:t>플랫폼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PC / XBOX / SWITCH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601047"/>
                  </a:ext>
                </a:extLst>
              </a:tr>
              <a:tr h="83995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</a:rPr>
                        <a:t>게임소개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오리가 정령의 나무를 살리기 위해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맵을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탐사하여 원소를 찾는 게임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86120"/>
                  </a:ext>
                </a:extLst>
              </a:tr>
              <a:tr h="908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선정</a:t>
                      </a: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이유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4138" indent="-84138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플랫포머</a:t>
                      </a:r>
                      <a:r>
                        <a:rPr lang="ko-KR" altLang="en-US" sz="1200" dirty="0" smtClean="0"/>
                        <a:t> 장르에서 핵심이 되는 점프 액션이 주로 사용하는 게임</a:t>
                      </a:r>
                      <a:endParaRPr lang="en-US" altLang="ko-KR" sz="1200" dirty="0" smtClean="0"/>
                    </a:p>
                    <a:p>
                      <a:pPr marL="84138" indent="-84138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점프 액션을 위해 캐릭터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오브젝트들의 배치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난이도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스킬에 대한 고려가 되어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84138" indent="-84138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메트로배니아의</a:t>
                      </a:r>
                      <a:r>
                        <a:rPr lang="ko-KR" altLang="en-US" sz="1200" dirty="0" smtClean="0"/>
                        <a:t> 장르적 특징을 살리기 위해 시스템적인 요소를 분석하기위해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142614"/>
            <a:ext cx="3280964" cy="1837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0741" y="3943817"/>
            <a:ext cx="72296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핵심 요소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556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1.</a:t>
            </a:r>
            <a:r>
              <a:rPr lang="ko-KR" altLang="en-US" sz="1200" dirty="0" err="1" smtClean="0"/>
              <a:t>스테이터스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체력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에너지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경험치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포인트 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게임 캐릭터의 </a:t>
            </a:r>
            <a:r>
              <a:rPr lang="ko-KR" altLang="en-US" sz="1200" dirty="0" err="1" smtClean="0"/>
              <a:t>성장적인</a:t>
            </a:r>
            <a:r>
              <a:rPr lang="ko-KR" altLang="en-US" sz="1200" dirty="0" smtClean="0"/>
              <a:t> 요소로 사용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2.</a:t>
            </a:r>
            <a:r>
              <a:rPr lang="ko-KR" altLang="en-US" sz="1200" dirty="0" smtClean="0"/>
              <a:t>스킬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스킬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특성 등 캐릭터의 점프 액션에 영향을 주는 것</a:t>
            </a:r>
            <a:endParaRPr lang="en-US" altLang="ko-KR" sz="1200" dirty="0"/>
          </a:p>
          <a:p>
            <a:pPr marL="3556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오브젝트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1.</a:t>
            </a:r>
            <a:r>
              <a:rPr lang="ko-KR" altLang="en-US" sz="1200" dirty="0" smtClean="0"/>
              <a:t>구조물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게임진행에 방해되는 함정이나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점프 액션에 도움이 되는 게임의 요소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2.</a:t>
            </a:r>
            <a:r>
              <a:rPr lang="ko-KR" altLang="en-US" sz="1200" dirty="0" smtClean="0"/>
              <a:t>몬스터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게임진행을 방해하는 요소로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점프 액션을 주로 전투에 사용하게 만드는 요소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3.</a:t>
            </a:r>
            <a:r>
              <a:rPr lang="ko-KR" altLang="en-US" sz="1200" dirty="0" smtClean="0"/>
              <a:t>지형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구조물</a:t>
            </a:r>
            <a:r>
              <a:rPr lang="en-US" altLang="ko-KR" sz="1200" dirty="0"/>
              <a:t>/</a:t>
            </a:r>
            <a:r>
              <a:rPr lang="ko-KR" altLang="en-US" sz="1200" dirty="0" smtClean="0"/>
              <a:t>몬스터가 배치되고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캐릭터가 이동 할 수 있는 요소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2558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00242"/>
              </p:ext>
            </p:extLst>
          </p:nvPr>
        </p:nvGraphicFramePr>
        <p:xfrm>
          <a:off x="958219" y="1579736"/>
          <a:ext cx="724779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321">
                  <a:extLst>
                    <a:ext uri="{9D8B030D-6E8A-4147-A177-3AD203B41FA5}">
                      <a16:colId xmlns:a16="http://schemas.microsoft.com/office/drawing/2014/main" val="1426336120"/>
                    </a:ext>
                  </a:extLst>
                </a:gridCol>
                <a:gridCol w="62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이미지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체력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캐릭터의 체력을 표시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에너지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스킬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저장 등 특수한 행동에 필요한 </a:t>
                      </a:r>
                      <a:r>
                        <a:rPr lang="ko-KR" altLang="en-US" sz="1200" dirty="0" err="1" smtClean="0"/>
                        <a:t>소모값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경험치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몬스터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아이템을 획득 시 얻어지는 재화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포인트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일정량의 경험치 획득 시 특성을 찍을 수 있는 포인트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42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소울링크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소울링크라는 저장시스템의 </a:t>
                      </a:r>
                      <a:r>
                        <a:rPr lang="ko-KR" altLang="en-US" sz="1200" dirty="0" err="1" smtClean="0"/>
                        <a:t>쿨타임을</a:t>
                      </a:r>
                      <a:r>
                        <a:rPr lang="ko-KR" altLang="en-US" sz="1200" dirty="0" smtClean="0"/>
                        <a:t> 표시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0386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830340" y="3893437"/>
            <a:ext cx="7602460" cy="2304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스테이터스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425" b="95522" l="41683" r="468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99" t="89471" r="52928" b="5878"/>
          <a:stretch/>
        </p:blipFill>
        <p:spPr bwMode="auto">
          <a:xfrm>
            <a:off x="2756129" y="2347757"/>
            <a:ext cx="690562" cy="276225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3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799" b="95455" l="52790" r="58097">
                        <a14:foregroundMark x1="55535" y1="91883" x2="55535" y2="91883"/>
                        <a14:foregroundMark x1="56999" y1="91883" x2="56999" y2="91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22" t="89802" r="41507" b="6264"/>
          <a:stretch/>
        </p:blipFill>
        <p:spPr bwMode="auto">
          <a:xfrm>
            <a:off x="2692371" y="1985806"/>
            <a:ext cx="839385" cy="260351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5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40" b="95779" l="47484" r="524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86074" r="47511" b="3644"/>
          <a:stretch/>
        </p:blipFill>
        <p:spPr bwMode="auto">
          <a:xfrm>
            <a:off x="2451326" y="2951608"/>
            <a:ext cx="565316" cy="52863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16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04" b="95864" l="47511" r="52052">
                        <a14:backgroundMark x1="49680" y1="87987" x2="49680" y2="87987"/>
                        <a14:backgroundMark x1="51327" y1="88636" x2="51327" y2="88636"/>
                        <a14:backgroundMark x1="48307" y1="89123" x2="48307" y2="89123"/>
                        <a14:backgroundMark x1="47850" y1="91234" x2="47850" y2="91234"/>
                        <a14:backgroundMark x1="49863" y1="91721" x2="49863" y2="91721"/>
                        <a14:backgroundMark x1="50229" y1="92208" x2="50229" y2="92208"/>
                        <a14:backgroundMark x1="49680" y1="92532" x2="49588" y2="92045"/>
                        <a14:backgroundMark x1="49588" y1="91558" x2="49588" y2="91558"/>
                        <a14:backgroundMark x1="49954" y1="91558" x2="49954" y2="91558"/>
                        <a14:backgroundMark x1="50137" y1="91396" x2="50137" y2="91396"/>
                        <a14:backgroundMark x1="50046" y1="91071" x2="50046" y2="91071"/>
                        <a14:backgroundMark x1="51784" y1="89286" x2="51784" y2="89286"/>
                        <a14:backgroundMark x1="51235" y1="94805" x2="51235" y2="94805"/>
                        <a14:backgroundMark x1="51693" y1="92857" x2="51693" y2="92857"/>
                        <a14:backgroundMark x1="51510" y1="93831" x2="51510" y2="93831"/>
                        <a14:backgroundMark x1="48856" y1="94643" x2="48856" y2="94643"/>
                        <a14:backgroundMark x1="48307" y1="93831" x2="48307" y2="93831"/>
                        <a14:backgroundMark x1="50686" y1="94968" x2="50686" y2="94968"/>
                        <a14:backgroundMark x1="50320" y1="95130" x2="50320" y2="95130"/>
                        <a14:backgroundMark x1="49405" y1="94968" x2="49405" y2="94968"/>
                        <a14:backgroundMark x1="49039" y1="94643" x2="49039" y2="94643"/>
                        <a14:backgroundMark x1="49954" y1="95130" x2="49954" y2="95130"/>
                        <a14:backgroundMark x1="49680" y1="95130" x2="49680" y2="95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67" t="87792" r="47380" b="4528"/>
          <a:stretch/>
        </p:blipFill>
        <p:spPr bwMode="auto">
          <a:xfrm>
            <a:off x="3203804" y="2722899"/>
            <a:ext cx="366052" cy="261938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18" name="TextBox 17"/>
          <p:cNvSpPr txBox="1"/>
          <p:nvPr/>
        </p:nvSpPr>
        <p:spPr>
          <a:xfrm>
            <a:off x="908171" y="3924025"/>
            <a:ext cx="752205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스테이터스의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존재이유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3538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체력 </a:t>
            </a:r>
            <a:r>
              <a:rPr lang="en-US" altLang="ko-KR" sz="1200" dirty="0"/>
              <a:t>: </a:t>
            </a:r>
            <a:r>
              <a:rPr lang="ko-KR" altLang="en-US" sz="1200" dirty="0"/>
              <a:t>체력이 없으면 죽는다는 것을 통해 유저에게 플레이 </a:t>
            </a:r>
            <a:r>
              <a:rPr lang="ko-KR" altLang="en-US" sz="1200" dirty="0" smtClean="0"/>
              <a:t>할 때 </a:t>
            </a:r>
            <a:r>
              <a:rPr lang="ko-KR" altLang="en-US" sz="1200" dirty="0"/>
              <a:t>긴장감을 만들어 주는 요소</a:t>
            </a:r>
            <a:endParaRPr lang="en-US" altLang="ko-KR" sz="1200" dirty="0"/>
          </a:p>
          <a:p>
            <a:pPr marL="363538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에너지 </a:t>
            </a:r>
            <a:r>
              <a:rPr lang="en-US" altLang="ko-KR" sz="1200" dirty="0"/>
              <a:t>: </a:t>
            </a:r>
            <a:r>
              <a:rPr lang="ko-KR" altLang="en-US" sz="1200" dirty="0"/>
              <a:t>특수 행동의 경우 게임의 플레이에 영향을 많이 주기 때문에 에너지라는 제약적인 요소를 두어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             </a:t>
            </a:r>
            <a:r>
              <a:rPr lang="ko-KR" altLang="en-US" sz="1200" dirty="0" smtClean="0"/>
              <a:t>스킬을 </a:t>
            </a:r>
            <a:r>
              <a:rPr lang="ko-KR" altLang="en-US" sz="1200" dirty="0"/>
              <a:t>무분별하게 사용하여 게임의 밸런스가 무너지는 것을 방지</a:t>
            </a:r>
            <a:endParaRPr lang="en-US" altLang="ko-KR" sz="1200" dirty="0"/>
          </a:p>
          <a:p>
            <a:pPr marL="363538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경험치 </a:t>
            </a:r>
            <a:r>
              <a:rPr lang="en-US" altLang="ko-KR" sz="1200" dirty="0"/>
              <a:t>: </a:t>
            </a:r>
            <a:r>
              <a:rPr lang="ko-KR" altLang="en-US" sz="1200" dirty="0"/>
              <a:t>몬스터의 </a:t>
            </a:r>
            <a:r>
              <a:rPr lang="ko-KR" altLang="en-US" sz="1200" dirty="0" smtClean="0"/>
              <a:t>처치 시 </a:t>
            </a:r>
            <a:r>
              <a:rPr lang="ko-KR" altLang="en-US" sz="1200" dirty="0"/>
              <a:t>보상이 </a:t>
            </a:r>
            <a:r>
              <a:rPr lang="ko-KR" altLang="en-US" sz="1200" dirty="0" smtClean="0"/>
              <a:t>없을 경우 </a:t>
            </a:r>
            <a:r>
              <a:rPr lang="ko-KR" altLang="en-US" sz="1200" dirty="0"/>
              <a:t>처치해야되는 동기가 없어지고 단순한 움직이는 </a:t>
            </a:r>
            <a:r>
              <a:rPr lang="ko-KR" altLang="en-US" sz="1200" dirty="0" smtClean="0"/>
              <a:t>장애물로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             </a:t>
            </a:r>
            <a:r>
              <a:rPr lang="ko-KR" altLang="en-US" sz="1200" dirty="0" smtClean="0"/>
              <a:t>인식하게되지 않게 하기 위한 몬스터 처치의 보상</a:t>
            </a:r>
            <a:endParaRPr lang="en-US" altLang="ko-KR" sz="1200" dirty="0"/>
          </a:p>
          <a:p>
            <a:pPr marL="363538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포인트 </a:t>
            </a:r>
            <a:r>
              <a:rPr lang="en-US" altLang="ko-KR" sz="1200" dirty="0"/>
              <a:t>: </a:t>
            </a:r>
            <a:r>
              <a:rPr lang="ko-KR" altLang="en-US" sz="1200" dirty="0" smtClean="0"/>
              <a:t>특성을 습득하기위한 재화</a:t>
            </a:r>
            <a:endParaRPr lang="en-US" altLang="ko-KR" sz="1200" dirty="0" smtClean="0"/>
          </a:p>
          <a:p>
            <a:pPr marL="363538" indent="-1889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소울링크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게임진행 시 핵심이 되는 게임 </a:t>
            </a:r>
            <a:r>
              <a:rPr lang="ko-KR" altLang="en-US" sz="1200" dirty="0" err="1" smtClean="0"/>
              <a:t>저장스킬의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쿨타임을</a:t>
            </a:r>
            <a:r>
              <a:rPr lang="ko-KR" altLang="en-US" sz="1200" dirty="0" smtClean="0"/>
              <a:t> 보여주어 유저의불편함을 줄임</a:t>
            </a:r>
            <a:endParaRPr lang="en-US" altLang="ko-KR" sz="1200" dirty="0" smtClean="0"/>
          </a:p>
        </p:txBody>
      </p:sp>
      <p:pic>
        <p:nvPicPr>
          <p:cNvPr id="22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804" b="95864" l="47511" r="52052">
                        <a14:foregroundMark x1="49497" y1="91558" x2="49497" y2="91558"/>
                        <a14:foregroundMark x1="49863" y1="90909" x2="49863" y2="90909"/>
                        <a14:backgroundMark x1="48948" y1="90097" x2="48948" y2="90097"/>
                        <a14:backgroundMark x1="50229" y1="89935" x2="50229" y2="89935"/>
                        <a14:backgroundMark x1="50595" y1="93344" x2="50595" y2="93344"/>
                        <a14:backgroundMark x1="50869" y1="90260" x2="50869" y2="90260"/>
                        <a14:backgroundMark x1="49039" y1="92695" x2="49039" y2="92695"/>
                        <a14:backgroundMark x1="48033" y1="93506" x2="48033" y2="93506"/>
                        <a14:backgroundMark x1="47850" y1="89448" x2="48033" y2="89448"/>
                        <a14:backgroundMark x1="48765" y1="89123" x2="48765" y2="89123"/>
                        <a14:backgroundMark x1="49680" y1="87825" x2="49680" y2="87825"/>
                        <a14:backgroundMark x1="49771" y1="87825" x2="49954" y2="87662"/>
                        <a14:backgroundMark x1="51693" y1="88312" x2="51876" y2="88961"/>
                        <a14:backgroundMark x1="51693" y1="89448" x2="51693" y2="89448"/>
                        <a14:backgroundMark x1="51327" y1="88961" x2="51327" y2="88961"/>
                        <a14:backgroundMark x1="51693" y1="94481" x2="51693" y2="94481"/>
                        <a14:backgroundMark x1="51601" y1="93831" x2="51601" y2="93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66" t="89730" r="49012" b="6727"/>
          <a:stretch/>
        </p:blipFill>
        <p:spPr bwMode="auto">
          <a:xfrm>
            <a:off x="3188699" y="3071921"/>
            <a:ext cx="381157" cy="314326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23" name="Picture 2" descr="https://cdn0.artstation.com/p/assets/images/images/000/990/452/large/anna-jasinski-hud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587" b="96455" l="47597" r="52609">
                        <a14:backgroundMark x1="48948" y1="90097" x2="48948" y2="90097"/>
                        <a14:backgroundMark x1="50320" y1="90422" x2="50320" y2="90422"/>
                        <a14:backgroundMark x1="50869" y1="91558" x2="50869" y2="91558"/>
                        <a14:backgroundMark x1="50961" y1="91883" x2="50961" y2="91883"/>
                        <a14:backgroundMark x1="50869" y1="90422" x2="50869" y2="90422"/>
                        <a14:backgroundMark x1="50869" y1="93831" x2="50869" y2="93831"/>
                        <a14:backgroundMark x1="49680" y1="93344" x2="49680" y2="93344"/>
                        <a14:backgroundMark x1="51601" y1="93019" x2="51601" y2="93019"/>
                        <a14:backgroundMark x1="51784" y1="92208" x2="51784" y2="92208"/>
                        <a14:backgroundMark x1="51510" y1="90422" x2="51510" y2="90422"/>
                        <a14:backgroundMark x1="50961" y1="88961" x2="50961" y2="88961"/>
                        <a14:backgroundMark x1="50412" y1="88799" x2="50412" y2="88799"/>
                        <a14:backgroundMark x1="50595" y1="88961" x2="50595" y2="88961"/>
                        <a14:backgroundMark x1="51052" y1="89610" x2="51052" y2="89610"/>
                        <a14:backgroundMark x1="51418" y1="89773" x2="51418" y2="89773"/>
                        <a14:backgroundMark x1="51510" y1="90422" x2="51601" y2="90584"/>
                        <a14:backgroundMark x1="51693" y1="91071" x2="51693" y2="91071"/>
                        <a14:backgroundMark x1="51693" y1="91234" x2="51693" y2="91234"/>
                        <a14:backgroundMark x1="51693" y1="91234" x2="51693" y2="91234"/>
                        <a14:backgroundMark x1="51693" y1="90909" x2="51601" y2="90584"/>
                        <a14:backgroundMark x1="51601" y1="90422" x2="51418" y2="90260"/>
                        <a14:backgroundMark x1="51235" y1="90097" x2="51052" y2="89773"/>
                        <a14:backgroundMark x1="50503" y1="89286" x2="50503" y2="89286"/>
                        <a14:backgroundMark x1="50137" y1="88961" x2="50137" y2="88961"/>
                        <a14:backgroundMark x1="49680" y1="88961" x2="49497" y2="88961"/>
                        <a14:backgroundMark x1="49314" y1="88961" x2="49314" y2="88961"/>
                        <a14:backgroundMark x1="49039" y1="88961" x2="49039" y2="88961"/>
                        <a14:backgroundMark x1="48948" y1="88961" x2="48948" y2="88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71" t="86339" r="46765" b="4010"/>
          <a:stretch/>
        </p:blipFill>
        <p:spPr bwMode="auto">
          <a:xfrm>
            <a:off x="3188699" y="3473331"/>
            <a:ext cx="372115" cy="269875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463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30340" y="4251089"/>
            <a:ext cx="7602460" cy="1946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분석할 예시 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1" y="1127592"/>
            <a:ext cx="72296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스테이터스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성장</a:t>
            </a:r>
            <a:r>
              <a:rPr lang="en-US" altLang="ko-KR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9" t="86296" r="41048" b="2593"/>
          <a:stretch/>
        </p:blipFill>
        <p:spPr>
          <a:xfrm>
            <a:off x="2446378" y="2530567"/>
            <a:ext cx="2009168" cy="703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6440" r="20556" b="67264"/>
          <a:stretch/>
        </p:blipFill>
        <p:spPr>
          <a:xfrm>
            <a:off x="2446378" y="1599650"/>
            <a:ext cx="4286931" cy="700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741" y="3503244"/>
            <a:ext cx="722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 초반부에서 아이템을 획득하는 것을 통해서 </a:t>
            </a:r>
            <a:r>
              <a:rPr lang="ko-KR" altLang="en-US" sz="1200" dirty="0" err="1" smtClean="0"/>
              <a:t>스테이터스의</a:t>
            </a:r>
            <a:r>
              <a:rPr lang="ko-KR" altLang="en-US" sz="1200" dirty="0" smtClean="0"/>
              <a:t> 최대치를 상승시킨다는 것을 알려준다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플레이어에게 아이템을 획득 할 시 캐릭터가 성장을 한다는 것을 알려준다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0741" y="4363391"/>
            <a:ext cx="752205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938" indent="-261938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5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성장시스템을 사용하는 이유</a:t>
            </a:r>
            <a:endParaRPr lang="en-US" altLang="ko-KR" sz="15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유저가 새로운 것을 얻었을 때의 얻는 재미와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경험이 기존에 있는 것을 얻었을 때보다 크다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 시작 시 유저에게 성장시스템의 존재와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성장의 가치를 알려주어 흥미와 목적을 부여한다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성장을 통해 얻은 </a:t>
            </a:r>
            <a:r>
              <a:rPr lang="ko-KR" altLang="en-US" sz="1200" dirty="0" err="1" smtClean="0"/>
              <a:t>스테이터스를</a:t>
            </a:r>
            <a:r>
              <a:rPr lang="ko-KR" altLang="en-US" sz="1200" dirty="0" smtClean="0"/>
              <a:t> 사용하여 </a:t>
            </a:r>
            <a:r>
              <a:rPr lang="ko-KR" altLang="en-US" sz="1200" dirty="0" err="1" smtClean="0"/>
              <a:t>피지컬적인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부분를</a:t>
            </a:r>
            <a:r>
              <a:rPr lang="ko-KR" altLang="en-US" sz="1200" dirty="0" smtClean="0"/>
              <a:t> 시스템으로 보안 할 수 있다</a:t>
            </a:r>
            <a:r>
              <a:rPr lang="en-US" altLang="ko-KR" sz="1200" dirty="0" smtClean="0"/>
              <a:t>.</a:t>
            </a:r>
          </a:p>
          <a:p>
            <a:pPr marL="361950" indent="-1809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메트로배니아의</a:t>
            </a:r>
            <a:r>
              <a:rPr lang="ko-KR" altLang="en-US" sz="1200" dirty="0" smtClean="0"/>
              <a:t> 장르의 특징인 탐색과 탐색을 통해 얻게 되는 경험을 강조한다</a:t>
            </a:r>
            <a:r>
              <a:rPr lang="en-US" altLang="ko-KR" sz="1200" dirty="0" smtClean="0"/>
              <a:t>.</a:t>
            </a:r>
          </a:p>
          <a:p>
            <a:pPr marL="261938" indent="-809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 smtClean="0"/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탐색의 목적의 다양</a:t>
            </a:r>
            <a:r>
              <a:rPr lang="ko-KR" altLang="en-US" sz="1200" dirty="0" smtClean="0"/>
              <a:t>하게 만들어서 </a:t>
            </a:r>
            <a:r>
              <a:rPr lang="ko-KR" altLang="en-US" sz="1200" dirty="0" err="1" smtClean="0"/>
              <a:t>클리어를</a:t>
            </a:r>
            <a:r>
              <a:rPr lang="ko-KR" altLang="en-US" sz="1200" dirty="0" smtClean="0"/>
              <a:t> 위한 탐사가 외에도 성장을 위한 탐사도 가능하게 만들었다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38714" y="2273869"/>
            <a:ext cx="252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에너지 셀 아이템을 획득 시 출력되는 팝업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2559878" y="2737026"/>
            <a:ext cx="608771" cy="31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659375" y="2520090"/>
            <a:ext cx="2073934" cy="702139"/>
            <a:chOff x="4659375" y="2427484"/>
            <a:chExt cx="2073934" cy="7021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72" t="85322" r="40122" b="2878"/>
            <a:stretch/>
          </p:blipFill>
          <p:spPr>
            <a:xfrm>
              <a:off x="4659375" y="2427484"/>
              <a:ext cx="2073934" cy="70213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750" b="93758" l="56590" r="580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02" t="90374" r="41718" b="5866"/>
            <a:stretch/>
          </p:blipFill>
          <p:spPr>
            <a:xfrm>
              <a:off x="6365081" y="2717104"/>
              <a:ext cx="211932" cy="238125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4811966" y="2737026"/>
            <a:ext cx="608771" cy="310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423548" y="2643574"/>
            <a:ext cx="286503" cy="45516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6814" y="3232706"/>
            <a:ext cx="2522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아이템 획득을 통해 에너지가 새롭게 생김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612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2821</TotalTime>
  <Words>1821</Words>
  <Application>Microsoft Office PowerPoint</Application>
  <PresentationFormat>화면 슬라이드 쇼(4:3)</PresentationFormat>
  <Paragraphs>400</Paragraphs>
  <Slides>26</Slides>
  <Notes>14</Notes>
  <HiddenSlides>13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플랫포머 장르 분석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현배</dc:creator>
  <cp:lastModifiedBy>Administrator</cp:lastModifiedBy>
  <cp:revision>213</cp:revision>
  <dcterms:created xsi:type="dcterms:W3CDTF">2019-12-11T16:17:57Z</dcterms:created>
  <dcterms:modified xsi:type="dcterms:W3CDTF">2019-12-23T01:53:55Z</dcterms:modified>
</cp:coreProperties>
</file>